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69" r:id="rId2"/>
    <p:sldId id="258" r:id="rId3"/>
    <p:sldId id="276" r:id="rId4"/>
    <p:sldId id="281" r:id="rId5"/>
    <p:sldId id="284" r:id="rId6"/>
    <p:sldId id="285" r:id="rId7"/>
    <p:sldId id="286" r:id="rId8"/>
    <p:sldId id="291" r:id="rId9"/>
    <p:sldId id="275" r:id="rId10"/>
    <p:sldId id="29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87542" autoAdjust="0"/>
  </p:normalViewPr>
  <p:slideViewPr>
    <p:cSldViewPr snapToGrid="0">
      <p:cViewPr varScale="1">
        <p:scale>
          <a:sx n="114" d="100"/>
          <a:sy n="114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1DCB19-E8B3-494A-9A0C-D31780A7D639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0E9BA-5262-4CF4-882E-CE1CACA80F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4749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DF82D0-E8FA-424C-A1DE-B1C72CDA7E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Analyse du sondage des parents d’élèves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3E557AF-C9E0-41F9-ACAF-50F4859175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3200" dirty="0"/>
              <a:t>Mars 2023</a:t>
            </a:r>
          </a:p>
        </p:txBody>
      </p:sp>
    </p:spTree>
    <p:extLst>
      <p:ext uri="{BB962C8B-B14F-4D97-AF65-F5344CB8AC3E}">
        <p14:creationId xmlns:p14="http://schemas.microsoft.com/office/powerpoint/2010/main" val="762114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 2">
            <a:extLst>
              <a:ext uri="{FF2B5EF4-FFF2-40B4-BE49-F238E27FC236}">
                <a16:creationId xmlns:a16="http://schemas.microsoft.com/office/drawing/2014/main" id="{738593A7-0CDB-ECA6-8B42-DD27EA1E9B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816531"/>
              </p:ext>
            </p:extLst>
          </p:nvPr>
        </p:nvGraphicFramePr>
        <p:xfrm>
          <a:off x="4001549" y="1660220"/>
          <a:ext cx="3473042" cy="2930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showAsIcon="1" r:id="rId2" imgW="914400" imgH="771525" progId="Excel.Sheet.12">
                  <p:embed/>
                </p:oleObj>
              </mc:Choice>
              <mc:Fallback>
                <p:oleObj name="Worksheet" showAsIcon="1" r:id="rId2" imgW="914400" imgH="7715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001549" y="1660220"/>
                        <a:ext cx="3473042" cy="29303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1472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497461B-7184-4C7F-85AF-9BEF56CF6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Données du sondage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61BD75C-C973-49E9-9FCF-0F4D5888EA4F}"/>
              </a:ext>
            </a:extLst>
          </p:cNvPr>
          <p:cNvSpPr txBox="1"/>
          <p:nvPr/>
        </p:nvSpPr>
        <p:spPr>
          <a:xfrm>
            <a:off x="677333" y="1818247"/>
            <a:ext cx="10855905" cy="4326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lvl="1" indent="-28575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29718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3429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3886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fr-FR" dirty="0"/>
              <a:t>Nombre de participants: 26 sur 173 personnes informées.</a:t>
            </a:r>
          </a:p>
          <a:p>
            <a:r>
              <a:rPr lang="fr-FR" dirty="0"/>
              <a:t>Période : Février-Mars 2023</a:t>
            </a:r>
          </a:p>
          <a:p>
            <a:endParaRPr lang="fr-FR" dirty="0"/>
          </a:p>
          <a:p>
            <a:r>
              <a:rPr lang="fr-FR" dirty="0"/>
              <a:t>5 thèmes abordés: </a:t>
            </a:r>
          </a:p>
          <a:p>
            <a:pPr lvl="1"/>
            <a:r>
              <a:rPr lang="fr-FR" dirty="0"/>
              <a:t>Satisfaction globale</a:t>
            </a:r>
          </a:p>
          <a:p>
            <a:pPr lvl="1"/>
            <a:r>
              <a:rPr lang="fr-FR" dirty="0"/>
              <a:t>Restauration scolaire</a:t>
            </a:r>
          </a:p>
          <a:p>
            <a:pPr lvl="1"/>
            <a:r>
              <a:rPr lang="fr-FR" dirty="0"/>
              <a:t>Garderie et Centre de Loisirs</a:t>
            </a:r>
          </a:p>
          <a:p>
            <a:pPr lvl="1"/>
            <a:r>
              <a:rPr lang="fr-FR" dirty="0"/>
              <a:t>Questions / Souhaits d’activités</a:t>
            </a:r>
          </a:p>
          <a:p>
            <a:pPr lvl="1"/>
            <a:r>
              <a:rPr lang="fr-FR" dirty="0"/>
              <a:t>Pédibus</a:t>
            </a:r>
          </a:p>
          <a:p>
            <a:pPr marL="457200" lvl="1" indent="0">
              <a:buNone/>
            </a:pPr>
            <a:endParaRPr lang="fr-FR" dirty="0"/>
          </a:p>
          <a:p>
            <a:r>
              <a:rPr lang="fr-FR" dirty="0"/>
              <a:t>Objectifs du sondage:</a:t>
            </a:r>
          </a:p>
          <a:p>
            <a:pPr lvl="1"/>
            <a:r>
              <a:rPr lang="fr-FR" dirty="0"/>
              <a:t>Remonter les demandes des parents</a:t>
            </a:r>
          </a:p>
          <a:p>
            <a:pPr lvl="1"/>
            <a:r>
              <a:rPr lang="fr-FR" dirty="0"/>
              <a:t>Identifier les points de difficultés et les axes d’amélioration attendus par les parents</a:t>
            </a:r>
          </a:p>
          <a:p>
            <a:pPr lvl="1"/>
            <a:r>
              <a:rPr lang="fr-FR" dirty="0"/>
              <a:t>Proposer des dispositifs et évaluer l’intérêt possible</a:t>
            </a:r>
          </a:p>
        </p:txBody>
      </p:sp>
    </p:spTree>
    <p:extLst>
      <p:ext uri="{BB962C8B-B14F-4D97-AF65-F5344CB8AC3E}">
        <p14:creationId xmlns:p14="http://schemas.microsoft.com/office/powerpoint/2010/main" val="241386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084" y="140970"/>
            <a:ext cx="8596668" cy="1320800"/>
          </a:xfrm>
        </p:spPr>
        <p:txBody>
          <a:bodyPr/>
          <a:lstStyle/>
          <a:p>
            <a:r>
              <a:rPr lang="fr-FR" dirty="0"/>
              <a:t>Niveau de satisfaction globale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88220" y="1574669"/>
            <a:ext cx="360266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342900">
              <a:lnSpc>
                <a:spcPct val="90000"/>
              </a:lnSpc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Très légère augmentation de l’insatisfaction concernant le fonctionnement de l’école et de la classe.</a:t>
            </a:r>
          </a:p>
          <a:p>
            <a:pPr marL="285750" indent="-342900">
              <a:lnSpc>
                <a:spcPct val="90000"/>
              </a:lnSpc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342900">
              <a:lnSpc>
                <a:spcPct val="90000"/>
              </a:lnSpc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342900">
              <a:lnSpc>
                <a:spcPct val="90000"/>
              </a:lnSpc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principales insatisfactions portent toujours sur le parking et la sécurité aux abords de l’école.</a:t>
            </a:r>
          </a:p>
          <a:p>
            <a:pPr marL="285750" indent="-342900">
              <a:lnSpc>
                <a:spcPct val="90000"/>
              </a:lnSpc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342900">
              <a:lnSpc>
                <a:spcPct val="90000"/>
              </a:lnSpc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342900">
              <a:lnSpc>
                <a:spcPct val="90000"/>
              </a:lnSpc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¼ des participants concernés sont insatisfaits de la garderie et du centre de  loisirs.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F44BB9EB-56C7-4847-AEFB-29C5759E20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5183" y="140970"/>
            <a:ext cx="2613475" cy="987439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044C8B05-9EA6-0C1E-E95F-7E56E77A6C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3575" y="1228791"/>
            <a:ext cx="7835083" cy="540000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E81DF0B1-4365-25C3-0B4F-DF2547A61E98}"/>
              </a:ext>
            </a:extLst>
          </p:cNvPr>
          <p:cNvSpPr txBox="1"/>
          <p:nvPr/>
        </p:nvSpPr>
        <p:spPr>
          <a:xfrm>
            <a:off x="10428053" y="0"/>
            <a:ext cx="1420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09/2022</a:t>
            </a:r>
          </a:p>
        </p:txBody>
      </p:sp>
    </p:spTree>
    <p:extLst>
      <p:ext uri="{BB962C8B-B14F-4D97-AF65-F5344CB8AC3E}">
        <p14:creationId xmlns:p14="http://schemas.microsoft.com/office/powerpoint/2010/main" val="1059747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4883" y="152400"/>
            <a:ext cx="9409641" cy="1320800"/>
          </a:xfrm>
        </p:spPr>
        <p:txBody>
          <a:bodyPr>
            <a:normAutofit/>
          </a:bodyPr>
          <a:lstStyle/>
          <a:p>
            <a:r>
              <a:rPr lang="fr-FR" dirty="0"/>
              <a:t>Restauration scolaire</a:t>
            </a:r>
            <a:br>
              <a:rPr lang="fr-FR" dirty="0"/>
            </a:br>
            <a:endParaRPr lang="fr-FR" sz="27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7992" y="1003852"/>
            <a:ext cx="4813484" cy="5234578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Seul 1 répondant sur 26 n’utilise pas la cantine</a:t>
            </a:r>
          </a:p>
          <a:p>
            <a:r>
              <a:rPr lang="fr-FR" dirty="0"/>
              <a:t>Globalement, les parents sont satisfaits.</a:t>
            </a:r>
          </a:p>
          <a:p>
            <a:endParaRPr lang="fr-FR" dirty="0"/>
          </a:p>
          <a:p>
            <a:r>
              <a:rPr lang="fr-FR" dirty="0"/>
              <a:t>Les points d’insatisfaction sont, dans l’ordre d’importance : 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/>
              <a:t>Le prix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/>
              <a:t>Les animations proposées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/>
              <a:t>La qualité et la diversité des produits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/>
              <a:t>Les proportions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/>
              <a:t>Le gout et l’appréciation des enfants</a:t>
            </a:r>
          </a:p>
          <a:p>
            <a:endParaRPr lang="fr-FR" dirty="0"/>
          </a:p>
          <a:p>
            <a:r>
              <a:rPr lang="fr-FR" dirty="0"/>
              <a:t>La hausse de l’insatisfaction est principalement liée à l’augmentation des prix en début d’année à cause de l’inflation, ces hausses n’étant ni accompagnées d’une flexibilité sur les réservations, ni d’une amélioration des services ou des produits.</a:t>
            </a:r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7C18F87-0605-AEE5-8FA4-32ADC6F04A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9371" y="343157"/>
            <a:ext cx="6417745" cy="15984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9F5B3AE0-12AF-0227-030C-5333D50F54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1475" y="2298692"/>
            <a:ext cx="6930713" cy="37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828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4883" y="152400"/>
            <a:ext cx="9409641" cy="1320800"/>
          </a:xfrm>
        </p:spPr>
        <p:txBody>
          <a:bodyPr>
            <a:normAutofit/>
          </a:bodyPr>
          <a:lstStyle/>
          <a:p>
            <a:r>
              <a:rPr lang="fr-FR" dirty="0"/>
              <a:t>Garderie / Centre de loisirs</a:t>
            </a:r>
            <a:br>
              <a:rPr lang="fr-FR" dirty="0"/>
            </a:br>
            <a:r>
              <a:rPr lang="fr-FR" sz="2400" dirty="0"/>
              <a:t>Utilisation des systèmes de garderie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3895" y="1991675"/>
            <a:ext cx="4647141" cy="3880773"/>
          </a:xfrm>
        </p:spPr>
        <p:txBody>
          <a:bodyPr>
            <a:normAutofit fontScale="92500"/>
          </a:bodyPr>
          <a:lstStyle/>
          <a:p>
            <a:r>
              <a:rPr lang="fr-FR" dirty="0"/>
              <a:t>30% des répondants n’utilisent aucun système de garderie proposés par la commune des Alluets Le Roi. </a:t>
            </a:r>
          </a:p>
          <a:p>
            <a:r>
              <a:rPr lang="fr-FR" dirty="0"/>
              <a:t>Près de 60% des répondants n’utilisent pas le centre de loisirs</a:t>
            </a:r>
          </a:p>
          <a:p>
            <a:endParaRPr lang="fr-FR" dirty="0"/>
          </a:p>
          <a:p>
            <a:r>
              <a:rPr lang="fr-FR" dirty="0"/>
              <a:t>Plus de 70% des utilisateurs de la garderie sont globalement satisfaits.</a:t>
            </a:r>
          </a:p>
          <a:p>
            <a:endParaRPr lang="fr-FR" dirty="0"/>
          </a:p>
          <a:p>
            <a:r>
              <a:rPr lang="fr-FR" dirty="0"/>
              <a:t>Le niveau de satisfaction est globalement le même qu’au trimestre dernier : entre 20% et 40% sont peu satisfaits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55A0178C-E497-1048-402D-963A327608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7161" y="3429000"/>
            <a:ext cx="4604777" cy="2692184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E788E50B-8579-2741-C277-3008480EA6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9257" y="911675"/>
            <a:ext cx="6460584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039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4883" y="152400"/>
            <a:ext cx="9409641" cy="1320800"/>
          </a:xfrm>
        </p:spPr>
        <p:txBody>
          <a:bodyPr>
            <a:normAutofit/>
          </a:bodyPr>
          <a:lstStyle/>
          <a:p>
            <a:pPr marL="358775" indent="-358775"/>
            <a:r>
              <a:rPr lang="fr-FR" dirty="0"/>
              <a:t>Garderie / Centre de loisirs</a:t>
            </a:r>
            <a:br>
              <a:rPr lang="fr-FR" dirty="0"/>
            </a:br>
            <a:r>
              <a:rPr lang="fr-FR" sz="2400" dirty="0"/>
              <a:t>Niveau de satisfaction par thème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3137" y="1473200"/>
            <a:ext cx="5395095" cy="5166881"/>
          </a:xfrm>
        </p:spPr>
        <p:txBody>
          <a:bodyPr>
            <a:normAutofit/>
          </a:bodyPr>
          <a:lstStyle/>
          <a:p>
            <a:r>
              <a:rPr lang="fr-FR" dirty="0"/>
              <a:t>Les principaux points d’insatisfaction sont dans l’ordre:</a:t>
            </a:r>
          </a:p>
          <a:p>
            <a:pPr lvl="1"/>
            <a:r>
              <a:rPr lang="fr-FR" dirty="0"/>
              <a:t>La flexibilité des réservations (53%)</a:t>
            </a:r>
          </a:p>
          <a:p>
            <a:pPr lvl="1"/>
            <a:r>
              <a:rPr lang="fr-FR" dirty="0"/>
              <a:t>Le prix (50%)</a:t>
            </a:r>
          </a:p>
          <a:p>
            <a:pPr lvl="1"/>
            <a:r>
              <a:rPr lang="fr-FR" dirty="0"/>
              <a:t>Animations (33%) / diversité des activités</a:t>
            </a:r>
          </a:p>
          <a:p>
            <a:pPr lvl="1"/>
            <a:r>
              <a:rPr lang="fr-FR" dirty="0"/>
              <a:t>Temps calme pour les devoirs (27%)</a:t>
            </a:r>
          </a:p>
          <a:p>
            <a:endParaRPr lang="fr-FR" dirty="0"/>
          </a:p>
          <a:p>
            <a:r>
              <a:rPr lang="fr-FR" dirty="0"/>
              <a:t>Le prix de la garderie et la flexibilité des inscriptions/désinscriptions sont régulièrement discutés avec la mairie. Aucune amélioration n’a pu être identifiée sur ces points.</a:t>
            </a:r>
          </a:p>
          <a:p>
            <a:r>
              <a:rPr lang="fr-FR" dirty="0"/>
              <a:t>Afin d’enrichir les activités proposées, nous avons recenser vos idées et </a:t>
            </a:r>
            <a:r>
              <a:rPr lang="fr-FR"/>
              <a:t>souhaits d’activité.</a:t>
            </a:r>
            <a:endParaRPr lang="fr-FR" dirty="0"/>
          </a:p>
          <a:p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4C982DF-E058-674C-BA67-D5417ECD93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7693" y="1393385"/>
            <a:ext cx="6110698" cy="460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380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4883" y="152400"/>
            <a:ext cx="9409641" cy="1320800"/>
          </a:xfrm>
        </p:spPr>
        <p:txBody>
          <a:bodyPr>
            <a:normAutofit/>
          </a:bodyPr>
          <a:lstStyle/>
          <a:p>
            <a:pPr marL="360363" indent="-360363"/>
            <a:r>
              <a:rPr lang="fr-FR" dirty="0"/>
              <a:t>Garderie / Centre de loisirs</a:t>
            </a:r>
            <a:br>
              <a:rPr lang="fr-FR" dirty="0"/>
            </a:br>
            <a:r>
              <a:rPr lang="fr-FR" sz="2400" dirty="0"/>
              <a:t>Proposition d’activités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CBC5C0EE-8E0B-66C7-60EA-B65CAE5EB8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311704"/>
              </p:ext>
            </p:extLst>
          </p:nvPr>
        </p:nvGraphicFramePr>
        <p:xfrm>
          <a:off x="481256" y="1160302"/>
          <a:ext cx="11313477" cy="375805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773380">
                  <a:extLst>
                    <a:ext uri="{9D8B030D-6E8A-4147-A177-3AD203B41FA5}">
                      <a16:colId xmlns:a16="http://schemas.microsoft.com/office/drawing/2014/main" val="1540239692"/>
                    </a:ext>
                  </a:extLst>
                </a:gridCol>
                <a:gridCol w="10540097">
                  <a:extLst>
                    <a:ext uri="{9D8B030D-6E8A-4147-A177-3AD203B41FA5}">
                      <a16:colId xmlns:a16="http://schemas.microsoft.com/office/drawing/2014/main" val="18560684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u="none" strike="noStrike">
                          <a:effectLst/>
                        </a:rPr>
                        <a:t>Sport</a:t>
                      </a:r>
                      <a:endParaRPr lang="fr-F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Piscine / Foot / Vélo / Tennis /  Equitation</a:t>
                      </a:r>
                      <a:br>
                        <a:rPr lang="fr-FR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Activités sportives en plein air selon la saison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6065" marT="60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6130790"/>
                  </a:ext>
                </a:extLst>
              </a:tr>
              <a:tr h="122241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u="none" strike="noStrike">
                          <a:effectLst/>
                        </a:rPr>
                        <a:t>Sortie</a:t>
                      </a:r>
                      <a:endParaRPr lang="fr-F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Visite d'une ferme, </a:t>
                      </a:r>
                      <a:br>
                        <a:rPr lang="fr-FR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Visite d'un atelier d'artiste</a:t>
                      </a:r>
                      <a:br>
                        <a:rPr lang="fr-FR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Sorties culturelles, cinéma, théâtre, musées</a:t>
                      </a:r>
                      <a:br>
                        <a:rPr lang="fr-FR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Randonnée vélo dans les bois ou champs à proximité,</a:t>
                      </a:r>
                      <a:br>
                        <a:rPr lang="fr-FR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Sortie en foret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6065" marT="60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9925962"/>
                  </a:ext>
                </a:extLst>
              </a:tr>
              <a:tr h="19440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u="none" strike="noStrike" dirty="0">
                          <a:effectLst/>
                        </a:rPr>
                        <a:t>Autres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Faire un potager dans l'école - jardinage, </a:t>
                      </a:r>
                      <a:br>
                        <a:rPr lang="fr-FR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Atelier biodiversité - Construction d'une maison à insecte, insectarium</a:t>
                      </a:r>
                      <a:br>
                        <a:rPr lang="fr-FR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Cuisine,</a:t>
                      </a:r>
                      <a:br>
                        <a:rPr lang="fr-FR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Jouer de la musique - Fabrication d'instrument de musique (tambour, flute de pan, ...) et apprendre à en jouer,</a:t>
                      </a:r>
                      <a:br>
                        <a:rPr lang="fr-FR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Activités du cirque,</a:t>
                      </a:r>
                      <a:br>
                        <a:rPr lang="fr-FR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Poterie,</a:t>
                      </a:r>
                      <a:br>
                        <a:rPr lang="fr-FR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Réalisation d'une fresque géante, visible de l'extérieur, avec des artistes du village pour apprendre à bien peindre ou dessiner</a:t>
                      </a:r>
                    </a:p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Cours d'anglais, échange avec des personnes originaires d'autres pays pour faire découvrir leurs cultures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6065" marT="60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001845"/>
                  </a:ext>
                </a:extLst>
              </a:tr>
            </a:tbl>
          </a:graphicData>
        </a:graphic>
      </p:graphicFrame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4CDD561D-A5DB-578C-265A-DACE08276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619" y="5157627"/>
            <a:ext cx="8596668" cy="1470144"/>
          </a:xfrm>
        </p:spPr>
        <p:txBody>
          <a:bodyPr>
            <a:normAutofit fontScale="85000" lnSpcReduction="20000"/>
          </a:bodyPr>
          <a:lstStyle/>
          <a:p>
            <a:r>
              <a:rPr lang="fr-FR" dirty="0"/>
              <a:t>Autres remarques des parents:</a:t>
            </a:r>
          </a:p>
          <a:p>
            <a:pPr lvl="1"/>
            <a:r>
              <a:rPr lang="fr-FR" dirty="0"/>
              <a:t>Proposer p</a:t>
            </a:r>
            <a:r>
              <a:rPr lang="fr-FR" sz="1600" u="none" strike="noStrike" dirty="0">
                <a:effectLst/>
              </a:rPr>
              <a:t>lus d'activités à la garderie</a:t>
            </a:r>
          </a:p>
          <a:p>
            <a:pPr lvl="1"/>
            <a:r>
              <a:rPr lang="fr-FR" sz="1600" u="none" strike="noStrike" dirty="0">
                <a:effectLst/>
              </a:rPr>
              <a:t>Avoir un projet et un lien dans les activités proposées</a:t>
            </a:r>
          </a:p>
          <a:p>
            <a:pPr lvl="1"/>
            <a:r>
              <a:rPr lang="fr-FR" sz="1600" u="none" strike="noStrike" dirty="0">
                <a:effectLst/>
              </a:rPr>
              <a:t>Avoir un programme et un calendrier avec des thèmes / sorties / intervenants</a:t>
            </a:r>
          </a:p>
          <a:p>
            <a:pPr lvl="1"/>
            <a:r>
              <a:rPr lang="fr-FR" sz="1600" u="none" strike="noStrike" dirty="0">
                <a:effectLst/>
              </a:rPr>
              <a:t>Proposer un centre de loisirs aux vacances scolaires,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9691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4884" y="152400"/>
            <a:ext cx="6511586" cy="1320800"/>
          </a:xfrm>
        </p:spPr>
        <p:txBody>
          <a:bodyPr>
            <a:normAutofit/>
          </a:bodyPr>
          <a:lstStyle/>
          <a:p>
            <a:r>
              <a:rPr lang="fr-FR" dirty="0"/>
              <a:t>Pédibus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6242" y="1351723"/>
            <a:ext cx="6701331" cy="4926078"/>
          </a:xfrm>
        </p:spPr>
        <p:txBody>
          <a:bodyPr>
            <a:normAutofit lnSpcReduction="10000"/>
          </a:bodyPr>
          <a:lstStyle/>
          <a:p>
            <a:r>
              <a:rPr lang="fr-FR" dirty="0"/>
              <a:t>Entre 10 et 20 familles pourraient être intéressées par le pédibus.</a:t>
            </a:r>
          </a:p>
          <a:p>
            <a:r>
              <a:rPr lang="fr-FR" dirty="0"/>
              <a:t>Par contre, seules 4 familles sont disponibles pour gérer les circuits.</a:t>
            </a:r>
          </a:p>
          <a:p>
            <a:endParaRPr lang="fr-FR" dirty="0"/>
          </a:p>
          <a:p>
            <a:r>
              <a:rPr lang="fr-FR" dirty="0"/>
              <a:t>Le pédibus est un collaboration entre parents, deux parents doivent à tour de rôle accompagner le groupe d’enfants. </a:t>
            </a:r>
            <a:r>
              <a:rPr lang="fr-FR" dirty="0">
                <a:effectLst/>
              </a:rPr>
              <a:t>Plus il y a d’accompagnateurs volontaires, plus la présence de chacun d’eux peut être alternée.</a:t>
            </a:r>
          </a:p>
          <a:p>
            <a:endParaRPr lang="fr-FR" dirty="0"/>
          </a:p>
          <a:p>
            <a:r>
              <a:rPr lang="fr-FR" dirty="0"/>
              <a:t>Il apparait nécessaire de mieux expliquer ce mode de transport, afin que les parents comprennent le rôle qu’ils auraient à jouer, les engagements parents/enfants, et les bénéfices.</a:t>
            </a:r>
          </a:p>
          <a:p>
            <a:r>
              <a:rPr lang="fr-FR" dirty="0"/>
              <a:t>Pour cela, une conférence sur le sujet doit être organisée.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6760962F-A6D3-B81A-7C0E-E9FFAEECD0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9287" y="1835631"/>
            <a:ext cx="4885861" cy="3186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773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DF82D0-E8FA-424C-A1DE-B1C72CDA7E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8517" y="1413934"/>
            <a:ext cx="7766936" cy="2413348"/>
          </a:xfrm>
        </p:spPr>
        <p:txBody>
          <a:bodyPr/>
          <a:lstStyle/>
          <a:p>
            <a:pPr algn="ctr"/>
            <a:r>
              <a:rPr lang="fr-FR" sz="4400" dirty="0"/>
              <a:t>Questions / Réponses </a:t>
            </a:r>
            <a:br>
              <a:rPr lang="fr-FR" sz="4400" dirty="0"/>
            </a:br>
            <a:r>
              <a:rPr lang="fr-FR" sz="4400" dirty="0"/>
              <a:t>Conseil d’école </a:t>
            </a:r>
            <a:br>
              <a:rPr lang="fr-FR" sz="4400" dirty="0"/>
            </a:br>
            <a:r>
              <a:rPr lang="fr-FR" sz="4400" dirty="0"/>
              <a:t>17/03/2023</a:t>
            </a:r>
          </a:p>
        </p:txBody>
      </p:sp>
    </p:spTree>
    <p:extLst>
      <p:ext uri="{BB962C8B-B14F-4D97-AF65-F5344CB8AC3E}">
        <p14:creationId xmlns:p14="http://schemas.microsoft.com/office/powerpoint/2010/main" val="128369147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26249</TotalTime>
  <Words>688</Words>
  <Application>Microsoft Office PowerPoint</Application>
  <PresentationFormat>Grand écran</PresentationFormat>
  <Paragraphs>76</Paragraphs>
  <Slides>10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Facette</vt:lpstr>
      <vt:lpstr>Feuille de calcul Microsoft Excel</vt:lpstr>
      <vt:lpstr>Analyse du sondage des parents d’élèves</vt:lpstr>
      <vt:lpstr>Données du sondage</vt:lpstr>
      <vt:lpstr>Niveau de satisfaction globale</vt:lpstr>
      <vt:lpstr>Restauration scolaire </vt:lpstr>
      <vt:lpstr>Garderie / Centre de loisirs Utilisation des systèmes de garderie</vt:lpstr>
      <vt:lpstr>Garderie / Centre de loisirs Niveau de satisfaction par thème</vt:lpstr>
      <vt:lpstr>Garderie / Centre de loisirs Proposition d’activités</vt:lpstr>
      <vt:lpstr>Pédibus</vt:lpstr>
      <vt:lpstr>Questions / Réponses  Conseil d’école  17/03/2023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Analyse du sondage des parents d’élèves</dc:title>
  <dc:creator>Emilie DORNAND</dc:creator>
  <cp:lastModifiedBy>VIVIANE VALETTE</cp:lastModifiedBy>
  <cp:revision>84</cp:revision>
  <dcterms:created xsi:type="dcterms:W3CDTF">2021-11-02T10:21:54Z</dcterms:created>
  <dcterms:modified xsi:type="dcterms:W3CDTF">2023-09-19T20:58:50Z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30ed1b-e95f-40b5-af89-828263f287a7_Enabled">
    <vt:lpwstr>true</vt:lpwstr>
  </property>
  <property fmtid="{D5CDD505-2E9C-101B-9397-08002B2CF9AE}" pid="3" name="MSIP_Label_2b30ed1b-e95f-40b5-af89-828263f287a7_SetDate">
    <vt:lpwstr>2021-11-02T10:21:54Z</vt:lpwstr>
  </property>
  <property fmtid="{D5CDD505-2E9C-101B-9397-08002B2CF9AE}" pid="4" name="MSIP_Label_2b30ed1b-e95f-40b5-af89-828263f287a7_Method">
    <vt:lpwstr>Standard</vt:lpwstr>
  </property>
  <property fmtid="{D5CDD505-2E9C-101B-9397-08002B2CF9AE}" pid="5" name="MSIP_Label_2b30ed1b-e95f-40b5-af89-828263f287a7_Name">
    <vt:lpwstr>2b30ed1b-e95f-40b5-af89-828263f287a7</vt:lpwstr>
  </property>
  <property fmtid="{D5CDD505-2E9C-101B-9397-08002B2CF9AE}" pid="6" name="MSIP_Label_2b30ed1b-e95f-40b5-af89-828263f287a7_SiteId">
    <vt:lpwstr>329e91b0-e21f-48fb-a071-456717ecc28e</vt:lpwstr>
  </property>
  <property fmtid="{D5CDD505-2E9C-101B-9397-08002B2CF9AE}" pid="7" name="MSIP_Label_2b30ed1b-e95f-40b5-af89-828263f287a7_ActionId">
    <vt:lpwstr>950d3dd6-d798-4392-8b13-9048e9c42005</vt:lpwstr>
  </property>
  <property fmtid="{D5CDD505-2E9C-101B-9397-08002B2CF9AE}" pid="8" name="MSIP_Label_2b30ed1b-e95f-40b5-af89-828263f287a7_ContentBits">
    <vt:lpwstr>0</vt:lpwstr>
  </property>
  <property fmtid="{D5CDD505-2E9C-101B-9397-08002B2CF9AE}" pid="9" name="MSIP_Label_2fd53d93-3f4c-4b90-b511-bd6bdbb4fba9_Enabled">
    <vt:lpwstr>true</vt:lpwstr>
  </property>
  <property fmtid="{D5CDD505-2E9C-101B-9397-08002B2CF9AE}" pid="10" name="MSIP_Label_2fd53d93-3f4c-4b90-b511-bd6bdbb4fba9_SetDate">
    <vt:lpwstr>2021-11-03T18:25:24Z</vt:lpwstr>
  </property>
  <property fmtid="{D5CDD505-2E9C-101B-9397-08002B2CF9AE}" pid="11" name="MSIP_Label_2fd53d93-3f4c-4b90-b511-bd6bdbb4fba9_Method">
    <vt:lpwstr>Standard</vt:lpwstr>
  </property>
  <property fmtid="{D5CDD505-2E9C-101B-9397-08002B2CF9AE}" pid="12" name="MSIP_Label_2fd53d93-3f4c-4b90-b511-bd6bdbb4fba9_Name">
    <vt:lpwstr>2fd53d93-3f4c-4b90-b511-bd6bdbb4fba9</vt:lpwstr>
  </property>
  <property fmtid="{D5CDD505-2E9C-101B-9397-08002B2CF9AE}" pid="13" name="MSIP_Label_2fd53d93-3f4c-4b90-b511-bd6bdbb4fba9_SiteId">
    <vt:lpwstr>d852d5cd-724c-4128-8812-ffa5db3f8507</vt:lpwstr>
  </property>
  <property fmtid="{D5CDD505-2E9C-101B-9397-08002B2CF9AE}" pid="14" name="MSIP_Label_2fd53d93-3f4c-4b90-b511-bd6bdbb4fba9_ActionId">
    <vt:lpwstr>ef711c09-111a-4c96-90d0-c9066bf3b394</vt:lpwstr>
  </property>
  <property fmtid="{D5CDD505-2E9C-101B-9397-08002B2CF9AE}" pid="15" name="MSIP_Label_2fd53d93-3f4c-4b90-b511-bd6bdbb4fba9_ContentBits">
    <vt:lpwstr>0</vt:lpwstr>
  </property>
</Properties>
</file>