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69" r:id="rId2"/>
    <p:sldId id="258" r:id="rId3"/>
    <p:sldId id="276" r:id="rId4"/>
    <p:sldId id="294" r:id="rId5"/>
    <p:sldId id="281" r:id="rId6"/>
    <p:sldId id="284" r:id="rId7"/>
    <p:sldId id="285" r:id="rId8"/>
    <p:sldId id="286" r:id="rId9"/>
    <p:sldId id="275" r:id="rId10"/>
    <p:sldId id="29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87542" autoAdjust="0"/>
  </p:normalViewPr>
  <p:slideViewPr>
    <p:cSldViewPr snapToGrid="0">
      <p:cViewPr varScale="1">
        <p:scale>
          <a:sx n="93" d="100"/>
          <a:sy n="93" d="100"/>
        </p:scale>
        <p:origin x="9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DCB19-E8B3-494A-9A0C-D31780A7D639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0E9BA-5262-4CF4-882E-CE1CACA80F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749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DF82D0-E8FA-424C-A1DE-B1C72CDA7E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Analyse du sondage des parents d’élèves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3E557AF-C9E0-41F9-ACAF-50F4859175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Juin 2023</a:t>
            </a:r>
          </a:p>
        </p:txBody>
      </p:sp>
    </p:spTree>
    <p:extLst>
      <p:ext uri="{BB962C8B-B14F-4D97-AF65-F5344CB8AC3E}">
        <p14:creationId xmlns:p14="http://schemas.microsoft.com/office/powerpoint/2010/main" val="762114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3">
            <a:extLst>
              <a:ext uri="{FF2B5EF4-FFF2-40B4-BE49-F238E27FC236}">
                <a16:creationId xmlns:a16="http://schemas.microsoft.com/office/drawing/2014/main" id="{3C8D0AC7-7B5F-2F10-ECB1-85BCF86D11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675331"/>
              </p:ext>
            </p:extLst>
          </p:nvPr>
        </p:nvGraphicFramePr>
        <p:xfrm>
          <a:off x="4879368" y="2068335"/>
          <a:ext cx="2433263" cy="2053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2" imgW="914400" imgH="771525" progId="Excel.Sheet.12">
                  <p:embed/>
                </p:oleObj>
              </mc:Choice>
              <mc:Fallback>
                <p:oleObj name="Worksheet" showAsIcon="1" r:id="rId2" imgW="914400" imgH="7715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879368" y="2068335"/>
                        <a:ext cx="2433263" cy="20530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147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497461B-7184-4C7F-85AF-9BEF56CF6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Données du sondage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61BD75C-C973-49E9-9FCF-0F4D5888EA4F}"/>
              </a:ext>
            </a:extLst>
          </p:cNvPr>
          <p:cNvSpPr txBox="1"/>
          <p:nvPr/>
        </p:nvSpPr>
        <p:spPr>
          <a:xfrm>
            <a:off x="677333" y="1818247"/>
            <a:ext cx="10855905" cy="4326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lvl="1" indent="-28575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fr-FR" dirty="0"/>
              <a:t>Nombre de participants: 25 sur 173 personnes informées.</a:t>
            </a:r>
          </a:p>
          <a:p>
            <a:r>
              <a:rPr lang="fr-FR" dirty="0"/>
              <a:t>Période : Mai-Juin 2023</a:t>
            </a:r>
          </a:p>
          <a:p>
            <a:endParaRPr lang="fr-FR" dirty="0"/>
          </a:p>
          <a:p>
            <a:r>
              <a:rPr lang="fr-FR" dirty="0"/>
              <a:t>4 thèmes abordés: </a:t>
            </a:r>
          </a:p>
          <a:p>
            <a:pPr lvl="1"/>
            <a:r>
              <a:rPr lang="fr-FR" dirty="0"/>
              <a:t>Satisfaction globale</a:t>
            </a:r>
          </a:p>
          <a:p>
            <a:pPr lvl="1"/>
            <a:r>
              <a:rPr lang="fr-FR" dirty="0"/>
              <a:t>Restauration scolaire</a:t>
            </a:r>
          </a:p>
          <a:p>
            <a:pPr lvl="1"/>
            <a:r>
              <a:rPr lang="fr-FR" dirty="0"/>
              <a:t>Garderie et Centre de Loisirs</a:t>
            </a:r>
          </a:p>
          <a:p>
            <a:pPr lvl="1"/>
            <a:r>
              <a:rPr lang="fr-FR" dirty="0"/>
              <a:t>Questions / Souhaits d’activités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Objectifs du sondage:</a:t>
            </a:r>
          </a:p>
          <a:p>
            <a:pPr lvl="1"/>
            <a:r>
              <a:rPr lang="fr-FR" dirty="0"/>
              <a:t>Remonter les demandes des parents</a:t>
            </a:r>
          </a:p>
          <a:p>
            <a:pPr lvl="1"/>
            <a:r>
              <a:rPr lang="fr-FR" dirty="0"/>
              <a:t>Identifier les points de difficultés et les axes d’amélioration attendus par les parents</a:t>
            </a:r>
          </a:p>
        </p:txBody>
      </p:sp>
    </p:spTree>
    <p:extLst>
      <p:ext uri="{BB962C8B-B14F-4D97-AF65-F5344CB8AC3E}">
        <p14:creationId xmlns:p14="http://schemas.microsoft.com/office/powerpoint/2010/main" val="241386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084" y="140970"/>
            <a:ext cx="8596668" cy="1320800"/>
          </a:xfrm>
        </p:spPr>
        <p:txBody>
          <a:bodyPr/>
          <a:lstStyle/>
          <a:p>
            <a:r>
              <a:rPr lang="fr-FR" dirty="0"/>
              <a:t>Niveau de satisfaction globale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01084" y="1099321"/>
            <a:ext cx="46578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Augmentation de l’insatisfaction concernant le fonctionnement de la classe, certainement liée aux multiples absences (+10%)</a:t>
            </a: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Légère augmentation de l’insatisfaction concernant la cantine (+5%)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SzPct val="80000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principales insatisfactions (45%) portent toujours sur le parking et la sécurité aux abords de l’école.</a:t>
            </a: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Amélioration de la satisfaction concernant la garderie et le centre de loisirs (participants concernés)</a:t>
            </a: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Beaucoup de répondants ne sont pas concernées par la garderie (40%) ou par le centre de loisirs (~ 70%).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44BB9EB-56C7-4847-AEFB-29C5759E2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5183" y="140970"/>
            <a:ext cx="2613475" cy="98743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044C8B05-9EA6-0C1E-E95F-7E56E77A6CBC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796741" y="140970"/>
            <a:ext cx="2613600" cy="9864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81DF0B1-4365-25C3-0B4F-DF2547A61E98}"/>
              </a:ext>
            </a:extLst>
          </p:cNvPr>
          <p:cNvSpPr txBox="1"/>
          <p:nvPr/>
        </p:nvSpPr>
        <p:spPr>
          <a:xfrm>
            <a:off x="10428053" y="0"/>
            <a:ext cx="1420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09/2022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E2D665F-A004-3A42-2D9B-A84C32C6A409}"/>
              </a:ext>
            </a:extLst>
          </p:cNvPr>
          <p:cNvSpPr txBox="1"/>
          <p:nvPr/>
        </p:nvSpPr>
        <p:spPr>
          <a:xfrm>
            <a:off x="7576089" y="0"/>
            <a:ext cx="1420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03/2023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96A90A5A-01ED-CF19-56AC-29AF3A70D0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2524" y="1461770"/>
            <a:ext cx="7200000" cy="496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747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084" y="140970"/>
            <a:ext cx="8596668" cy="1320800"/>
          </a:xfrm>
        </p:spPr>
        <p:txBody>
          <a:bodyPr/>
          <a:lstStyle/>
          <a:p>
            <a:r>
              <a:rPr lang="fr-FR" dirty="0"/>
              <a:t>Niveau de satisfaction globale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817641" y="337874"/>
            <a:ext cx="426742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Compilation sur l’année 2022-2023 (parents concernés)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46AD1D6-BC0E-2ADA-EA1D-B7BCB97E0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3838" y="898316"/>
            <a:ext cx="8804325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613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883" y="152400"/>
            <a:ext cx="9409641" cy="1320800"/>
          </a:xfrm>
        </p:spPr>
        <p:txBody>
          <a:bodyPr>
            <a:normAutofit/>
          </a:bodyPr>
          <a:lstStyle/>
          <a:p>
            <a:r>
              <a:rPr lang="fr-FR" dirty="0"/>
              <a:t>Restauration scolaire</a:t>
            </a:r>
            <a:br>
              <a:rPr lang="fr-FR" dirty="0"/>
            </a:b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7992" y="1003852"/>
            <a:ext cx="4813484" cy="5234578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Seul 1 répondant sur 25 n’utilise pas la cantine</a:t>
            </a:r>
          </a:p>
          <a:p>
            <a:r>
              <a:rPr lang="fr-FR" dirty="0"/>
              <a:t>Globalement, les parents sont satisfaits.</a:t>
            </a:r>
          </a:p>
          <a:p>
            <a:endParaRPr lang="fr-FR" dirty="0"/>
          </a:p>
          <a:p>
            <a:r>
              <a:rPr lang="fr-FR" dirty="0"/>
              <a:t>Les points d’insatisfaction sont, dans l’ordre d’importance : 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/>
              <a:t>Le prix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/>
              <a:t>Les animations proposées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/>
              <a:t>Le gout et l’appréciation des enfants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/>
              <a:t>La qualité et la diversité des produits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/>
              <a:t>Les proportions</a:t>
            </a:r>
          </a:p>
          <a:p>
            <a:endParaRPr lang="fr-FR" dirty="0"/>
          </a:p>
          <a:p>
            <a:r>
              <a:rPr lang="fr-FR" dirty="0"/>
              <a:t>La légère hausse de l’insatisfaction est principalement liée à l’augmentation des prix en début d’année à cause de l’inflation, ces hausses n’étant ni accompagnées d’une flexibilité sur les réservations, ni d’une amélioration des services ou des produits.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C8998B8-BA0D-748A-5ADA-17D2E3C44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8317" y="308975"/>
            <a:ext cx="6418800" cy="1576971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2EFFCEA6-2996-0E8C-388C-9B24C5A6D7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7117" y="2324652"/>
            <a:ext cx="6930000" cy="376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828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883" y="152400"/>
            <a:ext cx="9409641" cy="1320800"/>
          </a:xfrm>
        </p:spPr>
        <p:txBody>
          <a:bodyPr>
            <a:normAutofit/>
          </a:bodyPr>
          <a:lstStyle/>
          <a:p>
            <a:r>
              <a:rPr lang="fr-FR" dirty="0"/>
              <a:t>Garderie / Centre de loisirs</a:t>
            </a:r>
            <a:br>
              <a:rPr lang="fr-FR" dirty="0"/>
            </a:br>
            <a:r>
              <a:rPr lang="fr-FR" sz="2400" dirty="0"/>
              <a:t>Utilisation des systèmes de garderie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3895" y="1991675"/>
            <a:ext cx="4647141" cy="3880773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50% des répondants n’utilisent aucun système de garderie proposés par la commune des Alluets Le Roi. </a:t>
            </a:r>
          </a:p>
          <a:p>
            <a:r>
              <a:rPr lang="fr-FR" dirty="0"/>
              <a:t>Près de 75% des répondants n’utilisent pas le centre de loisirs</a:t>
            </a:r>
          </a:p>
          <a:p>
            <a:endParaRPr lang="fr-FR" dirty="0"/>
          </a:p>
          <a:p>
            <a:r>
              <a:rPr lang="fr-FR" dirty="0"/>
              <a:t>56% des utilisateurs de la garderie sont globalement satisfaits.</a:t>
            </a:r>
          </a:p>
          <a:p>
            <a:endParaRPr lang="fr-FR" dirty="0"/>
          </a:p>
          <a:p>
            <a:r>
              <a:rPr lang="fr-FR" dirty="0"/>
              <a:t>Le niveau de satisfaction est meilleur qu’au trimestre dernier : 25% d’insatisfaction sur le centre de loisirs, moins de 10% d’insatisfaction sur la garderie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B48E913-CFD6-82FB-A3C8-8FC17330C9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841" y="925814"/>
            <a:ext cx="6462000" cy="2160473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5D8FB29-2479-8E4D-5F61-904DE13A53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6641" y="3429000"/>
            <a:ext cx="4604400" cy="269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039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883" y="152400"/>
            <a:ext cx="9409641" cy="1320800"/>
          </a:xfrm>
        </p:spPr>
        <p:txBody>
          <a:bodyPr>
            <a:normAutofit/>
          </a:bodyPr>
          <a:lstStyle/>
          <a:p>
            <a:pPr marL="358775" indent="-358775"/>
            <a:r>
              <a:rPr lang="fr-FR" dirty="0"/>
              <a:t>Garderie / Centre de loisirs</a:t>
            </a:r>
            <a:br>
              <a:rPr lang="fr-FR" dirty="0"/>
            </a:br>
            <a:r>
              <a:rPr lang="fr-FR" sz="2400" dirty="0"/>
              <a:t>Niveau de satisfaction par thème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3137" y="1473200"/>
            <a:ext cx="5395095" cy="5166881"/>
          </a:xfrm>
        </p:spPr>
        <p:txBody>
          <a:bodyPr>
            <a:normAutofit/>
          </a:bodyPr>
          <a:lstStyle/>
          <a:p>
            <a:r>
              <a:rPr lang="fr-FR" dirty="0"/>
              <a:t>Les principaux points d’insatisfaction sont dans l’ordre:</a:t>
            </a:r>
          </a:p>
          <a:p>
            <a:pPr lvl="1"/>
            <a:r>
              <a:rPr lang="fr-FR" dirty="0"/>
              <a:t>Temps calme pour les devoirs (46%)</a:t>
            </a:r>
          </a:p>
          <a:p>
            <a:pPr lvl="1"/>
            <a:r>
              <a:rPr lang="fr-FR" dirty="0"/>
              <a:t>La flexibilité des réservations (43%)</a:t>
            </a:r>
          </a:p>
          <a:p>
            <a:pPr lvl="1"/>
            <a:r>
              <a:rPr lang="fr-FR" dirty="0"/>
              <a:t>Le prix (40%)</a:t>
            </a:r>
          </a:p>
          <a:p>
            <a:endParaRPr lang="fr-FR" dirty="0"/>
          </a:p>
          <a:p>
            <a:r>
              <a:rPr lang="fr-FR" dirty="0"/>
              <a:t>Le prix de la garderie et la flexibilité des inscriptions/désinscriptions sont régulièrement discutés avec la mairie. Aucune amélioration n’a pu être identifiée sur ces points.</a:t>
            </a:r>
          </a:p>
          <a:p>
            <a:endParaRPr lang="fr-FR" dirty="0"/>
          </a:p>
          <a:p>
            <a:r>
              <a:rPr lang="fr-FR" dirty="0"/>
              <a:t>Une vraie étude surveillée devrait être mise en place à la rentrée 2023, avec la collaboration de Mme Gressier.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40853B9-6EEA-1DC8-CBB7-44BA19F783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7917" y="1473200"/>
            <a:ext cx="6109200" cy="460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380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883" y="152400"/>
            <a:ext cx="9409641" cy="1320800"/>
          </a:xfrm>
        </p:spPr>
        <p:txBody>
          <a:bodyPr>
            <a:normAutofit/>
          </a:bodyPr>
          <a:lstStyle/>
          <a:p>
            <a:pPr marL="360363" indent="-360363"/>
            <a:r>
              <a:rPr lang="fr-FR" dirty="0"/>
              <a:t>Garderie / Centre de loisirs</a:t>
            </a:r>
            <a:br>
              <a:rPr lang="fr-FR" dirty="0"/>
            </a:br>
            <a:r>
              <a:rPr lang="fr-FR" sz="2400" dirty="0"/>
              <a:t>Proposition d’activités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CBC5C0EE-8E0B-66C7-60EA-B65CAE5EB8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728352"/>
              </p:ext>
            </p:extLst>
          </p:nvPr>
        </p:nvGraphicFramePr>
        <p:xfrm>
          <a:off x="481256" y="1160302"/>
          <a:ext cx="11313477" cy="2698411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773380">
                  <a:extLst>
                    <a:ext uri="{9D8B030D-6E8A-4147-A177-3AD203B41FA5}">
                      <a16:colId xmlns:a16="http://schemas.microsoft.com/office/drawing/2014/main" val="1540239692"/>
                    </a:ext>
                  </a:extLst>
                </a:gridCol>
                <a:gridCol w="10540097">
                  <a:extLst>
                    <a:ext uri="{9D8B030D-6E8A-4147-A177-3AD203B41FA5}">
                      <a16:colId xmlns:a16="http://schemas.microsoft.com/office/drawing/2014/main" val="18560684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>
                          <a:effectLst/>
                        </a:rPr>
                        <a:t>Sport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Piscine / Foot / Vélo / Tennis /  Equitation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6065" marT="6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130790"/>
                  </a:ext>
                </a:extLst>
              </a:tr>
              <a:tr h="122241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>
                          <a:effectLst/>
                        </a:rPr>
                        <a:t>Sortie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Visite d'une ferme, </a:t>
                      </a:r>
                      <a:b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Visite Y-Grec</a:t>
                      </a:r>
                      <a:b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Sorties culturelles, cinéma, théâtre, musées, cité des sciences, zoo</a:t>
                      </a:r>
                      <a:b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Randonnée vélo dans les bois ou champs à proximité,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6065" marT="6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925962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 dirty="0">
                          <a:effectLst/>
                        </a:rPr>
                        <a:t>Autres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Faire un potager dans l'école </a:t>
                      </a:r>
                      <a:b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Proposer plus d'activités à la garderie</a:t>
                      </a:r>
                    </a:p>
                  </a:txBody>
                  <a:tcPr marL="72000" marR="6065" marT="6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001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691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DF82D0-E8FA-424C-A1DE-B1C72CDA7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8517" y="1413934"/>
            <a:ext cx="7766936" cy="2413348"/>
          </a:xfrm>
        </p:spPr>
        <p:txBody>
          <a:bodyPr/>
          <a:lstStyle/>
          <a:p>
            <a:pPr algn="ctr"/>
            <a:r>
              <a:rPr lang="fr-FR" sz="4400" dirty="0"/>
              <a:t>Questions / Réponses </a:t>
            </a:r>
            <a:br>
              <a:rPr lang="fr-FR" sz="4400" dirty="0"/>
            </a:br>
            <a:r>
              <a:rPr lang="fr-FR" sz="4400" dirty="0"/>
              <a:t>Conseil d’école </a:t>
            </a:r>
            <a:br>
              <a:rPr lang="fr-FR" sz="4400" dirty="0"/>
            </a:br>
            <a:r>
              <a:rPr lang="fr-FR" sz="4400" dirty="0"/>
              <a:t>16/06/2023</a:t>
            </a:r>
          </a:p>
        </p:txBody>
      </p:sp>
    </p:spTree>
    <p:extLst>
      <p:ext uri="{BB962C8B-B14F-4D97-AF65-F5344CB8AC3E}">
        <p14:creationId xmlns:p14="http://schemas.microsoft.com/office/powerpoint/2010/main" val="12836914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26315</TotalTime>
  <Words>496</Words>
  <Application>Microsoft Office PowerPoint</Application>
  <PresentationFormat>Grand écran</PresentationFormat>
  <Paragraphs>65</Paragraphs>
  <Slides>10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Facette</vt:lpstr>
      <vt:lpstr>Feuille de calcul Microsoft Excel</vt:lpstr>
      <vt:lpstr>Analyse du sondage des parents d’élèves</vt:lpstr>
      <vt:lpstr>Données du sondage</vt:lpstr>
      <vt:lpstr>Niveau de satisfaction globale</vt:lpstr>
      <vt:lpstr>Niveau de satisfaction globale</vt:lpstr>
      <vt:lpstr>Restauration scolaire </vt:lpstr>
      <vt:lpstr>Garderie / Centre de loisirs Utilisation des systèmes de garderie</vt:lpstr>
      <vt:lpstr>Garderie / Centre de loisirs Niveau de satisfaction par thème</vt:lpstr>
      <vt:lpstr>Garderie / Centre de loisirs Proposition d’activités</vt:lpstr>
      <vt:lpstr>Questions / Réponses  Conseil d’école  16/06/2023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du sondage des parents d’élèves</dc:title>
  <dc:creator>Emilie DORNAND</dc:creator>
  <cp:lastModifiedBy>VIVIANE VALETTE</cp:lastModifiedBy>
  <cp:revision>85</cp:revision>
  <dcterms:created xsi:type="dcterms:W3CDTF">2021-11-02T10:21:54Z</dcterms:created>
  <dcterms:modified xsi:type="dcterms:W3CDTF">2023-09-19T22:04:45Z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30ed1b-e95f-40b5-af89-828263f287a7_Enabled">
    <vt:lpwstr>true</vt:lpwstr>
  </property>
  <property fmtid="{D5CDD505-2E9C-101B-9397-08002B2CF9AE}" pid="3" name="MSIP_Label_2b30ed1b-e95f-40b5-af89-828263f287a7_SetDate">
    <vt:lpwstr>2021-11-02T10:21:54Z</vt:lpwstr>
  </property>
  <property fmtid="{D5CDD505-2E9C-101B-9397-08002B2CF9AE}" pid="4" name="MSIP_Label_2b30ed1b-e95f-40b5-af89-828263f287a7_Method">
    <vt:lpwstr>Standard</vt:lpwstr>
  </property>
  <property fmtid="{D5CDD505-2E9C-101B-9397-08002B2CF9AE}" pid="5" name="MSIP_Label_2b30ed1b-e95f-40b5-af89-828263f287a7_Name">
    <vt:lpwstr>2b30ed1b-e95f-40b5-af89-828263f287a7</vt:lpwstr>
  </property>
  <property fmtid="{D5CDD505-2E9C-101B-9397-08002B2CF9AE}" pid="6" name="MSIP_Label_2b30ed1b-e95f-40b5-af89-828263f287a7_SiteId">
    <vt:lpwstr>329e91b0-e21f-48fb-a071-456717ecc28e</vt:lpwstr>
  </property>
  <property fmtid="{D5CDD505-2E9C-101B-9397-08002B2CF9AE}" pid="7" name="MSIP_Label_2b30ed1b-e95f-40b5-af89-828263f287a7_ActionId">
    <vt:lpwstr>950d3dd6-d798-4392-8b13-9048e9c42005</vt:lpwstr>
  </property>
  <property fmtid="{D5CDD505-2E9C-101B-9397-08002B2CF9AE}" pid="8" name="MSIP_Label_2b30ed1b-e95f-40b5-af89-828263f287a7_ContentBits">
    <vt:lpwstr>0</vt:lpwstr>
  </property>
  <property fmtid="{D5CDD505-2E9C-101B-9397-08002B2CF9AE}" pid="9" name="MSIP_Label_2fd53d93-3f4c-4b90-b511-bd6bdbb4fba9_Enabled">
    <vt:lpwstr>true</vt:lpwstr>
  </property>
  <property fmtid="{D5CDD505-2E9C-101B-9397-08002B2CF9AE}" pid="10" name="MSIP_Label_2fd53d93-3f4c-4b90-b511-bd6bdbb4fba9_SetDate">
    <vt:lpwstr>2021-11-03T18:25:24Z</vt:lpwstr>
  </property>
  <property fmtid="{D5CDD505-2E9C-101B-9397-08002B2CF9AE}" pid="11" name="MSIP_Label_2fd53d93-3f4c-4b90-b511-bd6bdbb4fba9_Method">
    <vt:lpwstr>Standard</vt:lpwstr>
  </property>
  <property fmtid="{D5CDD505-2E9C-101B-9397-08002B2CF9AE}" pid="12" name="MSIP_Label_2fd53d93-3f4c-4b90-b511-bd6bdbb4fba9_Name">
    <vt:lpwstr>2fd53d93-3f4c-4b90-b511-bd6bdbb4fba9</vt:lpwstr>
  </property>
  <property fmtid="{D5CDD505-2E9C-101B-9397-08002B2CF9AE}" pid="13" name="MSIP_Label_2fd53d93-3f4c-4b90-b511-bd6bdbb4fba9_SiteId">
    <vt:lpwstr>d852d5cd-724c-4128-8812-ffa5db3f8507</vt:lpwstr>
  </property>
  <property fmtid="{D5CDD505-2E9C-101B-9397-08002B2CF9AE}" pid="14" name="MSIP_Label_2fd53d93-3f4c-4b90-b511-bd6bdbb4fba9_ActionId">
    <vt:lpwstr>ef711c09-111a-4c96-90d0-c9066bf3b394</vt:lpwstr>
  </property>
  <property fmtid="{D5CDD505-2E9C-101B-9397-08002B2CF9AE}" pid="15" name="MSIP_Label_2fd53d93-3f4c-4b90-b511-bd6bdbb4fba9_ContentBits">
    <vt:lpwstr>0</vt:lpwstr>
  </property>
</Properties>
</file>