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69" r:id="rId2"/>
    <p:sldId id="258" r:id="rId3"/>
    <p:sldId id="276" r:id="rId4"/>
    <p:sldId id="277" r:id="rId5"/>
    <p:sldId id="280" r:id="rId6"/>
    <p:sldId id="281" r:id="rId7"/>
    <p:sldId id="283" r:id="rId8"/>
    <p:sldId id="284" r:id="rId9"/>
    <p:sldId id="285" r:id="rId10"/>
    <p:sldId id="286" r:id="rId11"/>
    <p:sldId id="287" r:id="rId12"/>
    <p:sldId id="288" r:id="rId13"/>
    <p:sldId id="289" r:id="rId14"/>
    <p:sldId id="291" r:id="rId15"/>
    <p:sldId id="292" r:id="rId16"/>
    <p:sldId id="275" r:id="rId17"/>
    <p:sldId id="29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542" autoAdjust="0"/>
  </p:normalViewPr>
  <p:slideViewPr>
    <p:cSldViewPr snapToGrid="0">
      <p:cViewPr varScale="1">
        <p:scale>
          <a:sx n="63" d="100"/>
          <a:sy n="63" d="100"/>
        </p:scale>
        <p:origin x="100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1DCB19-E8B3-494A-9A0C-D31780A7D639}" type="datetimeFigureOut">
              <a:rPr lang="fr-FR" smtClean="0"/>
              <a:t>02/02/2023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F0E9BA-5262-4CF4-882E-CE1CACA80FF4}" type="slidenum">
              <a:rPr lang="fr-FR" smtClean="0"/>
              <a:t>‹N°›</a:t>
            </a:fld>
            <a:endParaRPr lang="fr-FR"/>
          </a:p>
        </p:txBody>
      </p:sp>
    </p:spTree>
    <p:extLst>
      <p:ext uri="{BB962C8B-B14F-4D97-AF65-F5344CB8AC3E}">
        <p14:creationId xmlns:p14="http://schemas.microsoft.com/office/powerpoint/2010/main" val="2744749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7.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F82D0-E8FA-424C-A1DE-B1C72CDA7E32}"/>
              </a:ext>
            </a:extLst>
          </p:cNvPr>
          <p:cNvSpPr>
            <a:spLocks noGrp="1"/>
          </p:cNvSpPr>
          <p:nvPr>
            <p:ph type="ctrTitle"/>
          </p:nvPr>
        </p:nvSpPr>
        <p:spPr/>
        <p:txBody>
          <a:bodyPr/>
          <a:lstStyle/>
          <a:p>
            <a:r>
              <a:rPr lang="fr-FR" dirty="0"/>
              <a:t>Analyse du sondage des parents d’élèves</a:t>
            </a:r>
          </a:p>
        </p:txBody>
      </p:sp>
      <p:sp>
        <p:nvSpPr>
          <p:cNvPr id="3" name="Sous-titre 2">
            <a:extLst>
              <a:ext uri="{FF2B5EF4-FFF2-40B4-BE49-F238E27FC236}">
                <a16:creationId xmlns:a16="http://schemas.microsoft.com/office/drawing/2014/main" id="{23E557AF-C9E0-41F9-ACAF-50F4859175E2}"/>
              </a:ext>
            </a:extLst>
          </p:cNvPr>
          <p:cNvSpPr>
            <a:spLocks noGrp="1"/>
          </p:cNvSpPr>
          <p:nvPr>
            <p:ph type="subTitle" idx="1"/>
          </p:nvPr>
        </p:nvSpPr>
        <p:spPr/>
        <p:txBody>
          <a:bodyPr>
            <a:normAutofit/>
          </a:bodyPr>
          <a:lstStyle/>
          <a:p>
            <a:r>
              <a:rPr lang="fr-FR" sz="3200" dirty="0"/>
              <a:t>Octobre 2022</a:t>
            </a:r>
          </a:p>
        </p:txBody>
      </p:sp>
    </p:spTree>
    <p:extLst>
      <p:ext uri="{BB962C8B-B14F-4D97-AF65-F5344CB8AC3E}">
        <p14:creationId xmlns:p14="http://schemas.microsoft.com/office/powerpoint/2010/main" val="762114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4883" y="152400"/>
            <a:ext cx="9409641" cy="1320800"/>
          </a:xfrm>
        </p:spPr>
        <p:txBody>
          <a:bodyPr>
            <a:normAutofit/>
          </a:bodyPr>
          <a:lstStyle/>
          <a:p>
            <a:r>
              <a:rPr lang="fr-FR" dirty="0"/>
              <a:t>Garderie / Centre de loisirs</a:t>
            </a:r>
            <a:br>
              <a:rPr lang="fr-FR" dirty="0"/>
            </a:br>
            <a:r>
              <a:rPr lang="fr-FR" sz="2400" dirty="0"/>
              <a:t>Proposition d’améliorations</a:t>
            </a:r>
          </a:p>
        </p:txBody>
      </p:sp>
      <p:sp>
        <p:nvSpPr>
          <p:cNvPr id="3" name="Espace réservé du contenu 2"/>
          <p:cNvSpPr>
            <a:spLocks noGrp="1"/>
          </p:cNvSpPr>
          <p:nvPr>
            <p:ph idx="1"/>
          </p:nvPr>
        </p:nvSpPr>
        <p:spPr>
          <a:xfrm>
            <a:off x="203727" y="1430980"/>
            <a:ext cx="4647141" cy="4986912"/>
          </a:xfrm>
        </p:spPr>
        <p:txBody>
          <a:bodyPr>
            <a:normAutofit/>
          </a:bodyPr>
          <a:lstStyle/>
          <a:p>
            <a:r>
              <a:rPr lang="fr-FR" dirty="0"/>
              <a:t>Les principales améliorations attendues sur les systèmes de garderie sont l’étude dirigée/surveillée et le centre de loisirs pendant les vacances.</a:t>
            </a:r>
          </a:p>
          <a:p>
            <a:r>
              <a:rPr lang="fr-FR" dirty="0"/>
              <a:t>9 parents souhaiteraient une flexibilité à la demi journée pour pouvoir utiliser l’ALSH du mercredi.</a:t>
            </a:r>
          </a:p>
          <a:p>
            <a:endParaRPr lang="fr-FR" dirty="0"/>
          </a:p>
          <a:p>
            <a:pPr marL="0" indent="0">
              <a:buNone/>
            </a:pPr>
            <a:endParaRPr lang="fr-FR" dirty="0"/>
          </a:p>
          <a:p>
            <a:r>
              <a:rPr lang="fr-FR" dirty="0"/>
              <a:t>Les principales améliorations attendues sur les activités proposées à la garderie sont cours linguistiques et cours de musique</a:t>
            </a:r>
          </a:p>
        </p:txBody>
      </p:sp>
      <p:pic>
        <p:nvPicPr>
          <p:cNvPr id="12" name="Image 11"/>
          <p:cNvPicPr>
            <a:picLocks noChangeAspect="1"/>
          </p:cNvPicPr>
          <p:nvPr/>
        </p:nvPicPr>
        <p:blipFill>
          <a:blip r:embed="rId2"/>
          <a:stretch>
            <a:fillRect/>
          </a:stretch>
        </p:blipFill>
        <p:spPr>
          <a:xfrm>
            <a:off x="6519687" y="152400"/>
            <a:ext cx="5468586" cy="3218967"/>
          </a:xfrm>
          <a:prstGeom prst="rect">
            <a:avLst/>
          </a:prstGeom>
        </p:spPr>
      </p:pic>
      <p:pic>
        <p:nvPicPr>
          <p:cNvPr id="14" name="Image 13"/>
          <p:cNvPicPr>
            <a:picLocks noChangeAspect="1"/>
          </p:cNvPicPr>
          <p:nvPr/>
        </p:nvPicPr>
        <p:blipFill>
          <a:blip r:embed="rId3"/>
          <a:stretch>
            <a:fillRect/>
          </a:stretch>
        </p:blipFill>
        <p:spPr>
          <a:xfrm>
            <a:off x="6452625" y="3491391"/>
            <a:ext cx="5535648" cy="3231160"/>
          </a:xfrm>
          <a:prstGeom prst="rect">
            <a:avLst/>
          </a:prstGeom>
        </p:spPr>
      </p:pic>
      <p:pic>
        <p:nvPicPr>
          <p:cNvPr id="4" name="Image 3">
            <a:extLst>
              <a:ext uri="{FF2B5EF4-FFF2-40B4-BE49-F238E27FC236}">
                <a16:creationId xmlns:a16="http://schemas.microsoft.com/office/drawing/2014/main" id="{BED69CDE-C3E8-4CD5-84EA-336476001594}"/>
              </a:ext>
            </a:extLst>
          </p:cNvPr>
          <p:cNvPicPr>
            <a:picLocks noChangeAspect="1"/>
          </p:cNvPicPr>
          <p:nvPr/>
        </p:nvPicPr>
        <p:blipFill>
          <a:blip r:embed="rId4"/>
          <a:stretch>
            <a:fillRect/>
          </a:stretch>
        </p:blipFill>
        <p:spPr>
          <a:xfrm>
            <a:off x="5398850" y="812800"/>
            <a:ext cx="6793150" cy="5958805"/>
          </a:xfrm>
          <a:prstGeom prst="rect">
            <a:avLst/>
          </a:prstGeom>
        </p:spPr>
      </p:pic>
      <p:sp>
        <p:nvSpPr>
          <p:cNvPr id="5" name="Accolade ouvrante 4">
            <a:extLst>
              <a:ext uri="{FF2B5EF4-FFF2-40B4-BE49-F238E27FC236}">
                <a16:creationId xmlns:a16="http://schemas.microsoft.com/office/drawing/2014/main" id="{7139317D-F8AD-40AA-8482-5D7969C823ED}"/>
              </a:ext>
            </a:extLst>
          </p:cNvPr>
          <p:cNvSpPr/>
          <p:nvPr/>
        </p:nvSpPr>
        <p:spPr>
          <a:xfrm>
            <a:off x="5128849" y="1006216"/>
            <a:ext cx="339738" cy="2422784"/>
          </a:xfrm>
          <a:prstGeom prst="leftBrace">
            <a:avLst>
              <a:gd name="adj1" fmla="val 129073"/>
              <a:gd name="adj2" fmla="val 5000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8" name="Accolade ouvrante 7">
            <a:extLst>
              <a:ext uri="{FF2B5EF4-FFF2-40B4-BE49-F238E27FC236}">
                <a16:creationId xmlns:a16="http://schemas.microsoft.com/office/drawing/2014/main" id="{ED1135B5-5971-489C-A70B-5E8FCF3313E1}"/>
              </a:ext>
            </a:extLst>
          </p:cNvPr>
          <p:cNvSpPr/>
          <p:nvPr/>
        </p:nvSpPr>
        <p:spPr>
          <a:xfrm>
            <a:off x="5137961" y="3551437"/>
            <a:ext cx="339738" cy="2806633"/>
          </a:xfrm>
          <a:prstGeom prst="leftBrace">
            <a:avLst>
              <a:gd name="adj1" fmla="val 129073"/>
              <a:gd name="adj2" fmla="val 5000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2269691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981" y="232528"/>
            <a:ext cx="9192529" cy="1320800"/>
          </a:xfrm>
        </p:spPr>
        <p:txBody>
          <a:bodyPr>
            <a:normAutofit fontScale="90000"/>
          </a:bodyPr>
          <a:lstStyle/>
          <a:p>
            <a:r>
              <a:rPr lang="fr-FR" sz="3200" dirty="0"/>
              <a:t>Améliorations / Questions concernant le fonctionnement de la garderie et du centre de loisirs</a:t>
            </a:r>
          </a:p>
        </p:txBody>
      </p:sp>
      <p:sp>
        <p:nvSpPr>
          <p:cNvPr id="3" name="Espace réservé du contenu 2"/>
          <p:cNvSpPr>
            <a:spLocks noGrp="1"/>
          </p:cNvSpPr>
          <p:nvPr>
            <p:ph idx="1"/>
          </p:nvPr>
        </p:nvSpPr>
        <p:spPr>
          <a:xfrm>
            <a:off x="677334" y="1310326"/>
            <a:ext cx="9321245" cy="5392132"/>
          </a:xfrm>
        </p:spPr>
        <p:txBody>
          <a:bodyPr>
            <a:normAutofit fontScale="85000" lnSpcReduction="20000"/>
          </a:bodyPr>
          <a:lstStyle/>
          <a:p>
            <a:r>
              <a:rPr lang="fr-FR" dirty="0"/>
              <a:t>Verbatim macro:</a:t>
            </a:r>
          </a:p>
          <a:p>
            <a:pPr lvl="1">
              <a:lnSpc>
                <a:spcPct val="110000"/>
              </a:lnSpc>
            </a:pPr>
            <a:r>
              <a:rPr lang="fr-FR" dirty="0"/>
              <a:t>Inscriptions et annulations plus flexibles</a:t>
            </a:r>
          </a:p>
          <a:p>
            <a:pPr lvl="1">
              <a:lnSpc>
                <a:spcPct val="120000"/>
              </a:lnSpc>
            </a:pPr>
            <a:r>
              <a:rPr lang="fr-FR" dirty="0"/>
              <a:t>Prix trop élevés. Facturation si annulation hors délais. Adaptation de la facture en temps d’utilisation de la garderie</a:t>
            </a:r>
          </a:p>
          <a:p>
            <a:pPr lvl="1">
              <a:lnSpc>
                <a:spcPct val="120000"/>
              </a:lnSpc>
            </a:pPr>
            <a:r>
              <a:rPr lang="fr-FR" dirty="0"/>
              <a:t>Planning d’activités détaillées pour la garderie du soir/matin et du centre de loisirs. Favoriser les activités calmes et structurées et/ou spécifiques (langues, activités artistiques – culturelles – scientifiques, multisports, …)</a:t>
            </a:r>
          </a:p>
          <a:p>
            <a:pPr lvl="1">
              <a:lnSpc>
                <a:spcPct val="110000"/>
              </a:lnSpc>
            </a:pPr>
            <a:r>
              <a:rPr lang="fr-FR" dirty="0"/>
              <a:t>Garderie du matin:</a:t>
            </a:r>
          </a:p>
          <a:p>
            <a:pPr lvl="2">
              <a:lnSpc>
                <a:spcPct val="110000"/>
              </a:lnSpc>
            </a:pPr>
            <a:r>
              <a:rPr lang="fr-FR" dirty="0"/>
              <a:t>Ouvrir plus tôt (7h)</a:t>
            </a:r>
          </a:p>
          <a:p>
            <a:pPr lvl="1">
              <a:lnSpc>
                <a:spcPct val="110000"/>
              </a:lnSpc>
            </a:pPr>
            <a:r>
              <a:rPr lang="fr-FR" dirty="0"/>
              <a:t>Garderie du soir:</a:t>
            </a:r>
          </a:p>
          <a:p>
            <a:pPr lvl="2">
              <a:lnSpc>
                <a:spcPct val="110000"/>
              </a:lnSpc>
            </a:pPr>
            <a:r>
              <a:rPr lang="fr-FR" dirty="0"/>
              <a:t>Proposition d’aides aux devoirs. Etude plus encadrée : étude dirigée, surveillée. Plus de temps pour les devoirs</a:t>
            </a:r>
          </a:p>
          <a:p>
            <a:pPr lvl="2">
              <a:lnSpc>
                <a:spcPct val="110000"/>
              </a:lnSpc>
            </a:pPr>
            <a:r>
              <a:rPr lang="fr-FR" dirty="0"/>
              <a:t>Réguler les quantités de nourriture proposées au goûter.</a:t>
            </a:r>
          </a:p>
          <a:p>
            <a:pPr lvl="1">
              <a:lnSpc>
                <a:spcPct val="110000"/>
              </a:lnSpc>
            </a:pPr>
            <a:r>
              <a:rPr lang="fr-FR" dirty="0"/>
              <a:t>Centre de loisirs:</a:t>
            </a:r>
          </a:p>
          <a:p>
            <a:pPr lvl="2">
              <a:lnSpc>
                <a:spcPct val="110000"/>
              </a:lnSpc>
            </a:pPr>
            <a:r>
              <a:rPr lang="fr-FR" dirty="0"/>
              <a:t>Réservation à la demi-journée avec/sans repas</a:t>
            </a:r>
          </a:p>
          <a:p>
            <a:pPr lvl="2">
              <a:lnSpc>
                <a:spcPct val="120000"/>
              </a:lnSpc>
            </a:pPr>
            <a:r>
              <a:rPr lang="fr-FR" dirty="0"/>
              <a:t>Accueil sur la commune pendant toutes les semaines des vacances, avec une flexibilité des jours de réservation dans la semaine et une amplitude horaire large (7h-19h)</a:t>
            </a:r>
          </a:p>
          <a:p>
            <a:pPr lvl="2"/>
            <a:r>
              <a:rPr lang="fr-FR" dirty="0"/>
              <a:t>Information sur la construction du nouveau centre de loisirs</a:t>
            </a:r>
          </a:p>
          <a:p>
            <a:pPr lvl="1"/>
            <a:endParaRPr lang="fr-FR" dirty="0"/>
          </a:p>
          <a:p>
            <a:r>
              <a:rPr lang="fr-FR" sz="1400" dirty="0"/>
              <a:t>Vous trouverez en fin de présentation l’ensemble des questions remontées pour le conseil d’école et les réponses obtenues</a:t>
            </a:r>
          </a:p>
        </p:txBody>
      </p:sp>
    </p:spTree>
    <p:extLst>
      <p:ext uri="{BB962C8B-B14F-4D97-AF65-F5344CB8AC3E}">
        <p14:creationId xmlns:p14="http://schemas.microsoft.com/office/powerpoint/2010/main" val="2569193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4884" y="152400"/>
            <a:ext cx="5935254" cy="1320800"/>
          </a:xfrm>
        </p:spPr>
        <p:txBody>
          <a:bodyPr>
            <a:normAutofit fontScale="90000"/>
          </a:bodyPr>
          <a:lstStyle/>
          <a:p>
            <a:r>
              <a:rPr lang="fr-FR" dirty="0"/>
              <a:t>Parking &amp; sécurité</a:t>
            </a:r>
            <a:br>
              <a:rPr lang="fr-FR" dirty="0"/>
            </a:br>
            <a:r>
              <a:rPr lang="fr-FR" sz="2400" dirty="0"/>
              <a:t>Moyens de transport utilisés pour amener les enfants à l’école</a:t>
            </a:r>
          </a:p>
        </p:txBody>
      </p:sp>
      <p:sp>
        <p:nvSpPr>
          <p:cNvPr id="3" name="Espace réservé du contenu 2"/>
          <p:cNvSpPr>
            <a:spLocks noGrp="1"/>
          </p:cNvSpPr>
          <p:nvPr>
            <p:ph idx="1"/>
          </p:nvPr>
        </p:nvSpPr>
        <p:spPr>
          <a:xfrm>
            <a:off x="733895" y="1991675"/>
            <a:ext cx="4969321" cy="3880773"/>
          </a:xfrm>
        </p:spPr>
        <p:txBody>
          <a:bodyPr>
            <a:normAutofit/>
          </a:bodyPr>
          <a:lstStyle/>
          <a:p>
            <a:r>
              <a:rPr lang="fr-FR" dirty="0"/>
              <a:t>¾ des répondants viennent en voiture</a:t>
            </a:r>
          </a:p>
          <a:p>
            <a:endParaRPr lang="fr-FR" dirty="0"/>
          </a:p>
          <a:p>
            <a:r>
              <a:rPr lang="fr-FR" dirty="0"/>
              <a:t>Principalement pour se rendre ensuite au travail ou parce que la distance domicile-école est trop importante</a:t>
            </a:r>
          </a:p>
          <a:p>
            <a:endParaRPr lang="fr-FR" dirty="0"/>
          </a:p>
          <a:p>
            <a:r>
              <a:rPr lang="fr-FR" dirty="0"/>
              <a:t>Le pédibus pourrait aider à réduire l’usage de la voiture</a:t>
            </a:r>
          </a:p>
        </p:txBody>
      </p:sp>
      <p:pic>
        <p:nvPicPr>
          <p:cNvPr id="5" name="Image 4">
            <a:extLst>
              <a:ext uri="{FF2B5EF4-FFF2-40B4-BE49-F238E27FC236}">
                <a16:creationId xmlns:a16="http://schemas.microsoft.com/office/drawing/2014/main" id="{3467FB34-4AB4-47A7-BD83-70629582FFAA}"/>
              </a:ext>
            </a:extLst>
          </p:cNvPr>
          <p:cNvPicPr>
            <a:picLocks noChangeAspect="1"/>
          </p:cNvPicPr>
          <p:nvPr/>
        </p:nvPicPr>
        <p:blipFill>
          <a:blip r:embed="rId2"/>
          <a:stretch>
            <a:fillRect/>
          </a:stretch>
        </p:blipFill>
        <p:spPr>
          <a:xfrm>
            <a:off x="6931291" y="85725"/>
            <a:ext cx="5135825" cy="3325993"/>
          </a:xfrm>
          <a:prstGeom prst="rect">
            <a:avLst/>
          </a:prstGeom>
        </p:spPr>
      </p:pic>
      <p:pic>
        <p:nvPicPr>
          <p:cNvPr id="8" name="Image 7">
            <a:extLst>
              <a:ext uri="{FF2B5EF4-FFF2-40B4-BE49-F238E27FC236}">
                <a16:creationId xmlns:a16="http://schemas.microsoft.com/office/drawing/2014/main" id="{8EA32279-D03D-4A81-8332-17D8113B3B27}"/>
              </a:ext>
            </a:extLst>
          </p:cNvPr>
          <p:cNvPicPr>
            <a:picLocks noChangeAspect="1"/>
          </p:cNvPicPr>
          <p:nvPr/>
        </p:nvPicPr>
        <p:blipFill>
          <a:blip r:embed="rId3"/>
          <a:stretch>
            <a:fillRect/>
          </a:stretch>
        </p:blipFill>
        <p:spPr>
          <a:xfrm>
            <a:off x="7252632" y="3420747"/>
            <a:ext cx="4493141" cy="3328704"/>
          </a:xfrm>
          <a:prstGeom prst="rect">
            <a:avLst/>
          </a:prstGeom>
        </p:spPr>
      </p:pic>
    </p:spTree>
    <p:extLst>
      <p:ext uri="{BB962C8B-B14F-4D97-AF65-F5344CB8AC3E}">
        <p14:creationId xmlns:p14="http://schemas.microsoft.com/office/powerpoint/2010/main" val="2296090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4884" y="152400"/>
            <a:ext cx="5935254" cy="1320800"/>
          </a:xfrm>
        </p:spPr>
        <p:txBody>
          <a:bodyPr>
            <a:normAutofit/>
          </a:bodyPr>
          <a:lstStyle/>
          <a:p>
            <a:r>
              <a:rPr lang="fr-FR" dirty="0"/>
              <a:t>Parking &amp; Sécurité</a:t>
            </a:r>
            <a:br>
              <a:rPr lang="fr-FR" dirty="0"/>
            </a:br>
            <a:r>
              <a:rPr lang="fr-FR" sz="2400" dirty="0"/>
              <a:t>Pédibus</a:t>
            </a:r>
          </a:p>
        </p:txBody>
      </p:sp>
      <p:sp>
        <p:nvSpPr>
          <p:cNvPr id="3" name="Espace réservé du contenu 2"/>
          <p:cNvSpPr>
            <a:spLocks noGrp="1"/>
          </p:cNvSpPr>
          <p:nvPr>
            <p:ph idx="1"/>
          </p:nvPr>
        </p:nvSpPr>
        <p:spPr>
          <a:xfrm>
            <a:off x="695795" y="1488612"/>
            <a:ext cx="5705005" cy="3880773"/>
          </a:xfrm>
        </p:spPr>
        <p:txBody>
          <a:bodyPr>
            <a:normAutofit/>
          </a:bodyPr>
          <a:lstStyle/>
          <a:p>
            <a:r>
              <a:rPr lang="fr-FR" dirty="0"/>
              <a:t>En considérant la part « je ne sais pas », plus de 50% des répondants pourraient être intéressés par la mise en place de pédibus.</a:t>
            </a:r>
          </a:p>
          <a:p>
            <a:endParaRPr lang="fr-FR" dirty="0"/>
          </a:p>
          <a:p>
            <a:r>
              <a:rPr lang="fr-FR" dirty="0"/>
              <a:t>1/3 des répondants manque d’information. La présentation du concept doit être organisée (flyer, page internet, conférence, ….)</a:t>
            </a:r>
          </a:p>
          <a:p>
            <a:endParaRPr lang="fr-FR" dirty="0"/>
          </a:p>
          <a:p>
            <a:r>
              <a:rPr lang="fr-FR" dirty="0"/>
              <a:t>17 adresses ont déjà été récupérées</a:t>
            </a:r>
          </a:p>
        </p:txBody>
      </p:sp>
      <p:pic>
        <p:nvPicPr>
          <p:cNvPr id="4" name="Image 3">
            <a:extLst>
              <a:ext uri="{FF2B5EF4-FFF2-40B4-BE49-F238E27FC236}">
                <a16:creationId xmlns:a16="http://schemas.microsoft.com/office/drawing/2014/main" id="{DA0C481A-40B9-465B-917D-1F703869376F}"/>
              </a:ext>
            </a:extLst>
          </p:cNvPr>
          <p:cNvPicPr>
            <a:picLocks noChangeAspect="1"/>
          </p:cNvPicPr>
          <p:nvPr/>
        </p:nvPicPr>
        <p:blipFill>
          <a:blip r:embed="rId2"/>
          <a:stretch>
            <a:fillRect/>
          </a:stretch>
        </p:blipFill>
        <p:spPr>
          <a:xfrm>
            <a:off x="7014830" y="1819516"/>
            <a:ext cx="5005250" cy="3218967"/>
          </a:xfrm>
          <a:prstGeom prst="rect">
            <a:avLst/>
          </a:prstGeom>
        </p:spPr>
      </p:pic>
    </p:spTree>
    <p:extLst>
      <p:ext uri="{BB962C8B-B14F-4D97-AF65-F5344CB8AC3E}">
        <p14:creationId xmlns:p14="http://schemas.microsoft.com/office/powerpoint/2010/main" val="2739359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4884" y="152400"/>
            <a:ext cx="6511586" cy="1320800"/>
          </a:xfrm>
        </p:spPr>
        <p:txBody>
          <a:bodyPr>
            <a:normAutofit fontScale="90000"/>
          </a:bodyPr>
          <a:lstStyle/>
          <a:p>
            <a:r>
              <a:rPr lang="fr-FR" dirty="0"/>
              <a:t>Parking &amp; Sécurité</a:t>
            </a:r>
            <a:br>
              <a:rPr lang="fr-FR" dirty="0"/>
            </a:br>
            <a:r>
              <a:rPr lang="fr-FR" sz="2400" dirty="0"/>
              <a:t>Les points les plus à risques aux abords de l'école</a:t>
            </a:r>
          </a:p>
        </p:txBody>
      </p:sp>
      <p:sp>
        <p:nvSpPr>
          <p:cNvPr id="3" name="Espace réservé du contenu 2"/>
          <p:cNvSpPr>
            <a:spLocks noGrp="1"/>
          </p:cNvSpPr>
          <p:nvPr>
            <p:ph idx="1"/>
          </p:nvPr>
        </p:nvSpPr>
        <p:spPr>
          <a:xfrm>
            <a:off x="226243" y="2397027"/>
            <a:ext cx="5244405" cy="3880773"/>
          </a:xfrm>
        </p:spPr>
        <p:txBody>
          <a:bodyPr>
            <a:normAutofit/>
          </a:bodyPr>
          <a:lstStyle/>
          <a:p>
            <a:r>
              <a:rPr lang="fr-FR" dirty="0"/>
              <a:t>Les points qui ressortent sont:</a:t>
            </a:r>
          </a:p>
          <a:p>
            <a:pPr lvl="1"/>
            <a:r>
              <a:rPr lang="fr-FR" dirty="0"/>
              <a:t>Améliorations des pistes cyclables</a:t>
            </a:r>
          </a:p>
          <a:p>
            <a:pPr lvl="1"/>
            <a:r>
              <a:rPr lang="fr-FR" dirty="0"/>
              <a:t>Chemins/trottoirs trop étroits et non sécurisés</a:t>
            </a:r>
          </a:p>
          <a:p>
            <a:pPr lvl="1"/>
            <a:r>
              <a:rPr lang="fr-FR" dirty="0"/>
              <a:t>Vitesse excessive rue de </a:t>
            </a:r>
            <a:r>
              <a:rPr lang="fr-FR" dirty="0" err="1"/>
              <a:t>Crespières</a:t>
            </a:r>
            <a:endParaRPr lang="fr-FR" dirty="0"/>
          </a:p>
        </p:txBody>
      </p:sp>
      <p:pic>
        <p:nvPicPr>
          <p:cNvPr id="4" name="Image 3">
            <a:extLst>
              <a:ext uri="{FF2B5EF4-FFF2-40B4-BE49-F238E27FC236}">
                <a16:creationId xmlns:a16="http://schemas.microsoft.com/office/drawing/2014/main" id="{E87748DC-A38D-46D1-8BCD-A2F361C6167A}"/>
              </a:ext>
            </a:extLst>
          </p:cNvPr>
          <p:cNvPicPr>
            <a:picLocks noChangeAspect="1"/>
          </p:cNvPicPr>
          <p:nvPr/>
        </p:nvPicPr>
        <p:blipFill>
          <a:blip r:embed="rId2"/>
          <a:stretch>
            <a:fillRect/>
          </a:stretch>
        </p:blipFill>
        <p:spPr>
          <a:xfrm>
            <a:off x="5857875" y="1379948"/>
            <a:ext cx="6266390" cy="4323389"/>
          </a:xfrm>
          <a:prstGeom prst="rect">
            <a:avLst/>
          </a:prstGeom>
        </p:spPr>
      </p:pic>
    </p:spTree>
    <p:extLst>
      <p:ext uri="{BB962C8B-B14F-4D97-AF65-F5344CB8AC3E}">
        <p14:creationId xmlns:p14="http://schemas.microsoft.com/office/powerpoint/2010/main" val="3671773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81" y="155542"/>
            <a:ext cx="5214419" cy="1567697"/>
          </a:xfrm>
        </p:spPr>
        <p:txBody>
          <a:bodyPr>
            <a:normAutofit fontScale="90000"/>
          </a:bodyPr>
          <a:lstStyle/>
          <a:p>
            <a:r>
              <a:rPr lang="fr-FR" sz="3200" dirty="0"/>
              <a:t>Améliorations / Questions concernant le parking ou la sécurité aux abords de l’école</a:t>
            </a:r>
          </a:p>
        </p:txBody>
      </p:sp>
      <p:sp>
        <p:nvSpPr>
          <p:cNvPr id="3" name="Espace réservé du contenu 2"/>
          <p:cNvSpPr>
            <a:spLocks noGrp="1"/>
          </p:cNvSpPr>
          <p:nvPr>
            <p:ph idx="1"/>
          </p:nvPr>
        </p:nvSpPr>
        <p:spPr>
          <a:xfrm>
            <a:off x="677334" y="1970202"/>
            <a:ext cx="9733491" cy="4732256"/>
          </a:xfrm>
        </p:spPr>
        <p:txBody>
          <a:bodyPr>
            <a:normAutofit/>
          </a:bodyPr>
          <a:lstStyle/>
          <a:p>
            <a:r>
              <a:rPr lang="fr-FR" dirty="0"/>
              <a:t>Verbatim macro:</a:t>
            </a:r>
          </a:p>
          <a:p>
            <a:pPr lvl="1"/>
            <a:r>
              <a:rPr lang="fr-FR" dirty="0"/>
              <a:t>Comportement dangereux sur le parking</a:t>
            </a:r>
          </a:p>
          <a:p>
            <a:pPr lvl="1"/>
            <a:r>
              <a:rPr lang="fr-FR" dirty="0"/>
              <a:t>Manque de place, places trop étroites.</a:t>
            </a:r>
          </a:p>
          <a:p>
            <a:pPr lvl="1"/>
            <a:r>
              <a:rPr lang="fr-FR" dirty="0"/>
              <a:t>Amélioration du sens de circulation sur le parking, création d’une 2</a:t>
            </a:r>
            <a:r>
              <a:rPr lang="fr-FR" baseline="30000" dirty="0"/>
              <a:t>e</a:t>
            </a:r>
            <a:r>
              <a:rPr lang="fr-FR" dirty="0"/>
              <a:t> entrée/sortie</a:t>
            </a:r>
          </a:p>
          <a:p>
            <a:pPr lvl="1"/>
            <a:r>
              <a:rPr lang="fr-FR" dirty="0"/>
              <a:t>Réduire la vitesse sur la route de Crespières proche de l’école : ralentisseurs, panneaux zone enfants/vélo, …</a:t>
            </a:r>
          </a:p>
          <a:p>
            <a:pPr lvl="1"/>
            <a:r>
              <a:rPr lang="fr-FR" dirty="0"/>
              <a:t>Mise en place de barrières le long de la route de Crespières</a:t>
            </a:r>
          </a:p>
          <a:p>
            <a:pPr lvl="1"/>
            <a:r>
              <a:rPr lang="fr-FR" dirty="0"/>
              <a:t>Sécurisation des trajets : trottoirs, passage piéton</a:t>
            </a:r>
          </a:p>
          <a:p>
            <a:pPr lvl="1"/>
            <a:r>
              <a:rPr lang="fr-FR" dirty="0"/>
              <a:t>Mise en place de pistes cyclables</a:t>
            </a:r>
          </a:p>
          <a:p>
            <a:pPr lvl="1"/>
            <a:endParaRPr lang="fr-FR" dirty="0"/>
          </a:p>
          <a:p>
            <a:pPr lvl="1"/>
            <a:endParaRPr lang="fr-FR" dirty="0"/>
          </a:p>
          <a:p>
            <a:r>
              <a:rPr lang="fr-FR" sz="1400" dirty="0"/>
              <a:t>Vous trouverez en fin de présentation l’ensemble des questions remontées pour le conseil d’école et les réponses obtenues</a:t>
            </a:r>
          </a:p>
        </p:txBody>
      </p:sp>
      <p:pic>
        <p:nvPicPr>
          <p:cNvPr id="4" name="Image 3">
            <a:extLst>
              <a:ext uri="{FF2B5EF4-FFF2-40B4-BE49-F238E27FC236}">
                <a16:creationId xmlns:a16="http://schemas.microsoft.com/office/drawing/2014/main" id="{DF6320EB-FEDD-4FD3-B1B9-26E2B60F8969}"/>
              </a:ext>
            </a:extLst>
          </p:cNvPr>
          <p:cNvPicPr>
            <a:picLocks noChangeAspect="1"/>
          </p:cNvPicPr>
          <p:nvPr/>
        </p:nvPicPr>
        <p:blipFill>
          <a:blip r:embed="rId2"/>
          <a:stretch>
            <a:fillRect/>
          </a:stretch>
        </p:blipFill>
        <p:spPr>
          <a:xfrm>
            <a:off x="5572125" y="155543"/>
            <a:ext cx="6444000" cy="1812073"/>
          </a:xfrm>
          <a:prstGeom prst="rect">
            <a:avLst/>
          </a:prstGeom>
        </p:spPr>
      </p:pic>
    </p:spTree>
    <p:extLst>
      <p:ext uri="{BB962C8B-B14F-4D97-AF65-F5344CB8AC3E}">
        <p14:creationId xmlns:p14="http://schemas.microsoft.com/office/powerpoint/2010/main" val="1891943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F82D0-E8FA-424C-A1DE-B1C72CDA7E32}"/>
              </a:ext>
            </a:extLst>
          </p:cNvPr>
          <p:cNvSpPr>
            <a:spLocks noGrp="1"/>
          </p:cNvSpPr>
          <p:nvPr>
            <p:ph type="ctrTitle"/>
          </p:nvPr>
        </p:nvSpPr>
        <p:spPr>
          <a:xfrm>
            <a:off x="1678517" y="1413934"/>
            <a:ext cx="7766936" cy="2413348"/>
          </a:xfrm>
        </p:spPr>
        <p:txBody>
          <a:bodyPr/>
          <a:lstStyle/>
          <a:p>
            <a:pPr algn="ctr"/>
            <a:r>
              <a:rPr lang="fr-FR" sz="4400" dirty="0"/>
              <a:t>Questions / Réponses </a:t>
            </a:r>
            <a:br>
              <a:rPr lang="fr-FR" sz="4400" dirty="0"/>
            </a:br>
            <a:r>
              <a:rPr lang="fr-FR" sz="4400" dirty="0"/>
              <a:t>Conseil d’école </a:t>
            </a:r>
            <a:br>
              <a:rPr lang="fr-FR" sz="4400" dirty="0"/>
            </a:br>
            <a:r>
              <a:rPr lang="fr-FR" sz="4400" dirty="0"/>
              <a:t>14/10/2022</a:t>
            </a:r>
          </a:p>
        </p:txBody>
      </p:sp>
    </p:spTree>
    <p:extLst>
      <p:ext uri="{BB962C8B-B14F-4D97-AF65-F5344CB8AC3E}">
        <p14:creationId xmlns:p14="http://schemas.microsoft.com/office/powerpoint/2010/main" val="1283691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t 1">
            <a:extLst>
              <a:ext uri="{FF2B5EF4-FFF2-40B4-BE49-F238E27FC236}">
                <a16:creationId xmlns:a16="http://schemas.microsoft.com/office/drawing/2014/main" id="{75C7C08C-2E62-428F-919F-E648EA5A83C0}"/>
              </a:ext>
            </a:extLst>
          </p:cNvPr>
          <p:cNvGraphicFramePr>
            <a:graphicFrameLocks noChangeAspect="1"/>
          </p:cNvGraphicFramePr>
          <p:nvPr>
            <p:extLst>
              <p:ext uri="{D42A27DB-BD31-4B8C-83A1-F6EECF244321}">
                <p14:modId xmlns:p14="http://schemas.microsoft.com/office/powerpoint/2010/main" val="2254348400"/>
              </p:ext>
            </p:extLst>
          </p:nvPr>
        </p:nvGraphicFramePr>
        <p:xfrm>
          <a:off x="4815197" y="2348322"/>
          <a:ext cx="2561607" cy="2161356"/>
        </p:xfrm>
        <a:graphic>
          <a:graphicData uri="http://schemas.openxmlformats.org/presentationml/2006/ole">
            <mc:AlternateContent xmlns:mc="http://schemas.openxmlformats.org/markup-compatibility/2006">
              <mc:Choice xmlns:v="urn:schemas-microsoft-com:vml" Requires="v">
                <p:oleObj spid="_x0000_s1033" name="Worksheet" showAsIcon="1" r:id="rId3" imgW="914400" imgH="771525" progId="Excel.Sheet.12">
                  <p:embed/>
                </p:oleObj>
              </mc:Choice>
              <mc:Fallback>
                <p:oleObj name="Worksheet" showAsIcon="1" r:id="rId3" imgW="914400" imgH="771525" progId="Excel.Sheet.12">
                  <p:embed/>
                  <p:pic>
                    <p:nvPicPr>
                      <p:cNvPr id="0" name=""/>
                      <p:cNvPicPr/>
                      <p:nvPr/>
                    </p:nvPicPr>
                    <p:blipFill>
                      <a:blip r:embed="rId4"/>
                      <a:stretch>
                        <a:fillRect/>
                      </a:stretch>
                    </p:blipFill>
                    <p:spPr>
                      <a:xfrm>
                        <a:off x="4815197" y="2348322"/>
                        <a:ext cx="2561607" cy="2161356"/>
                      </a:xfrm>
                      <a:prstGeom prst="rect">
                        <a:avLst/>
                      </a:prstGeom>
                    </p:spPr>
                  </p:pic>
                </p:oleObj>
              </mc:Fallback>
            </mc:AlternateContent>
          </a:graphicData>
        </a:graphic>
      </p:graphicFrame>
    </p:spTree>
    <p:extLst>
      <p:ext uri="{BB962C8B-B14F-4D97-AF65-F5344CB8AC3E}">
        <p14:creationId xmlns:p14="http://schemas.microsoft.com/office/powerpoint/2010/main" val="1111472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E497461B-7184-4C7F-85AF-9BEF56CF67E5}"/>
              </a:ext>
            </a:extLst>
          </p:cNvPr>
          <p:cNvSpPr>
            <a:spLocks noGrp="1"/>
          </p:cNvSpPr>
          <p:nvPr>
            <p:ph type="title"/>
          </p:nvPr>
        </p:nvSpPr>
        <p:spPr/>
        <p:txBody>
          <a:bodyPr/>
          <a:lstStyle/>
          <a:p>
            <a:r>
              <a:rPr lang="fr-FR" dirty="0"/>
              <a:t>Données du sondage</a:t>
            </a:r>
          </a:p>
        </p:txBody>
      </p:sp>
      <p:sp>
        <p:nvSpPr>
          <p:cNvPr id="7" name="ZoneTexte 6">
            <a:extLst>
              <a:ext uri="{FF2B5EF4-FFF2-40B4-BE49-F238E27FC236}">
                <a16:creationId xmlns:a16="http://schemas.microsoft.com/office/drawing/2014/main" id="{761BD75C-C973-49E9-9FCF-0F4D5888EA4F}"/>
              </a:ext>
            </a:extLst>
          </p:cNvPr>
          <p:cNvSpPr txBox="1"/>
          <p:nvPr/>
        </p:nvSpPr>
        <p:spPr>
          <a:xfrm>
            <a:off x="677333" y="1818247"/>
            <a:ext cx="10855905" cy="4326913"/>
          </a:xfrm>
          <a:prstGeom prst="rect">
            <a:avLst/>
          </a:prstGeom>
        </p:spPr>
        <p:txBody>
          <a:bodyPr vert="horz" lIns="91440" tIns="45720" rIns="91440" bIns="45720" rtlCol="0">
            <a:normAutofit/>
          </a:bodyPr>
          <a:lstStyle>
            <a:lvl1pPr marL="342900" indent="-342900">
              <a:spcBef>
                <a:spcPts val="0"/>
              </a:spcBef>
              <a:spcAft>
                <a:spcPts val="0"/>
              </a:spcAft>
              <a:buClr>
                <a:schemeClr val="accent1"/>
              </a:buClr>
              <a:buSzPct val="80000"/>
              <a:buFont typeface="Wingdings 3" charset="2"/>
              <a:buChar char=""/>
              <a:defRPr>
                <a:solidFill>
                  <a:schemeClr val="tx1">
                    <a:lumMod val="75000"/>
                    <a:lumOff val="25000"/>
                  </a:schemeClr>
                </a:solidFill>
                <a:latin typeface="Calibri" panose="020F0502020204030204" pitchFamily="34" charset="0"/>
                <a:cs typeface="Calibri" panose="020F0502020204030204" pitchFamily="34" charset="0"/>
              </a:defRPr>
            </a:lvl1pPr>
            <a:lvl2pPr marL="742950" lvl="1" indent="-285750">
              <a:spcBef>
                <a:spcPts val="0"/>
              </a:spcBef>
              <a:spcAft>
                <a:spcPts val="0"/>
              </a:spcAft>
              <a:buClr>
                <a:schemeClr val="accent1"/>
              </a:buClr>
              <a:buSzPct val="80000"/>
              <a:buFont typeface="Wingdings 3" charset="2"/>
              <a:buChar char=""/>
              <a:defRPr sz="1600">
                <a:solidFill>
                  <a:schemeClr val="tx1">
                    <a:lumMod val="75000"/>
                    <a:lumOff val="25000"/>
                  </a:schemeClr>
                </a:solidFill>
                <a:latin typeface="Calibri" panose="020F0502020204030204" pitchFamily="34" charset="0"/>
                <a:cs typeface="Calibri" panose="020F0502020204030204" pitchFamily="34" charset="0"/>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fr-FR" dirty="0"/>
              <a:t>Nombre de participants: 51 sur 173 personnes informées.</a:t>
            </a:r>
          </a:p>
          <a:p>
            <a:r>
              <a:rPr lang="fr-FR" dirty="0"/>
              <a:t>Période : Septembre - Octobre 2022</a:t>
            </a:r>
          </a:p>
          <a:p>
            <a:endParaRPr lang="fr-FR" dirty="0"/>
          </a:p>
          <a:p>
            <a:r>
              <a:rPr lang="fr-FR" dirty="0"/>
              <a:t>4 thèmes abordés: </a:t>
            </a:r>
          </a:p>
          <a:p>
            <a:pPr lvl="1"/>
            <a:r>
              <a:rPr lang="fr-FR" dirty="0"/>
              <a:t>Ecole/Classe</a:t>
            </a:r>
          </a:p>
          <a:p>
            <a:pPr lvl="1"/>
            <a:r>
              <a:rPr lang="fr-FR" dirty="0"/>
              <a:t>Cantine</a:t>
            </a:r>
          </a:p>
          <a:p>
            <a:pPr lvl="1"/>
            <a:r>
              <a:rPr lang="fr-FR" dirty="0"/>
              <a:t>Garderie / Centre de Loisirs</a:t>
            </a:r>
          </a:p>
          <a:p>
            <a:pPr lvl="1"/>
            <a:r>
              <a:rPr lang="fr-FR" dirty="0"/>
              <a:t>Parking &amp; Sécurité aux abords de l’école</a:t>
            </a:r>
          </a:p>
          <a:p>
            <a:pPr marL="457200" lvl="1" indent="0">
              <a:buNone/>
            </a:pPr>
            <a:endParaRPr lang="fr-FR" dirty="0"/>
          </a:p>
          <a:p>
            <a:r>
              <a:rPr lang="fr-FR" dirty="0"/>
              <a:t>Objectifs du sondage:</a:t>
            </a:r>
          </a:p>
          <a:p>
            <a:pPr lvl="1"/>
            <a:r>
              <a:rPr lang="fr-FR" dirty="0"/>
              <a:t>Remonter les demandes des parents</a:t>
            </a:r>
          </a:p>
          <a:p>
            <a:pPr lvl="1"/>
            <a:r>
              <a:rPr lang="fr-FR" dirty="0"/>
              <a:t>Identifier les points de difficultés et les axes d’amélioration attendus par les parents</a:t>
            </a:r>
          </a:p>
          <a:p>
            <a:pPr lvl="1"/>
            <a:r>
              <a:rPr lang="fr-FR" dirty="0"/>
              <a:t>Proposer des dispositifs et évaluer l’intérêt possible</a:t>
            </a:r>
          </a:p>
        </p:txBody>
      </p:sp>
    </p:spTree>
    <p:extLst>
      <p:ext uri="{BB962C8B-B14F-4D97-AF65-F5344CB8AC3E}">
        <p14:creationId xmlns:p14="http://schemas.microsoft.com/office/powerpoint/2010/main" val="241386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084" y="140970"/>
            <a:ext cx="8596668" cy="1320800"/>
          </a:xfrm>
        </p:spPr>
        <p:txBody>
          <a:bodyPr/>
          <a:lstStyle/>
          <a:p>
            <a:r>
              <a:rPr lang="fr-FR" dirty="0"/>
              <a:t>Niveau de satisfaction globale</a:t>
            </a:r>
          </a:p>
        </p:txBody>
      </p:sp>
      <p:sp>
        <p:nvSpPr>
          <p:cNvPr id="6" name="ZoneTexte 5"/>
          <p:cNvSpPr txBox="1"/>
          <p:nvPr/>
        </p:nvSpPr>
        <p:spPr>
          <a:xfrm>
            <a:off x="388220" y="1574669"/>
            <a:ext cx="3602665" cy="3970318"/>
          </a:xfrm>
          <a:prstGeom prst="rect">
            <a:avLst/>
          </a:prstGeom>
          <a:noFill/>
        </p:spPr>
        <p:txBody>
          <a:bodyPr wrap="square" rtlCol="0">
            <a:spAutoFit/>
          </a:bodyPr>
          <a:lstStyle/>
          <a:p>
            <a:pPr marL="285750" indent="-342900">
              <a:lnSpc>
                <a:spcPct val="90000"/>
              </a:lnSpc>
              <a:buClr>
                <a:schemeClr val="accent1"/>
              </a:buClr>
              <a:buSzPct val="80000"/>
              <a:buFont typeface="Wingdings 3" charset="2"/>
              <a:buChar char=""/>
            </a:pPr>
            <a:r>
              <a:rPr lang="fr-FR" sz="2000" dirty="0">
                <a:solidFill>
                  <a:schemeClr val="tx1">
                    <a:lumMod val="75000"/>
                    <a:lumOff val="25000"/>
                  </a:schemeClr>
                </a:solidFill>
                <a:latin typeface="Calibri" panose="020F0502020204030204" pitchFamily="34" charset="0"/>
                <a:cs typeface="Calibri" panose="020F0502020204030204" pitchFamily="34" charset="0"/>
              </a:rPr>
              <a:t>La quasi-totalité des répondants sont satisfaits du fonctionnement de l’école, des classes, de la cantine.</a:t>
            </a:r>
          </a:p>
          <a:p>
            <a:pPr marL="285750" indent="-342900">
              <a:lnSpc>
                <a:spcPct val="90000"/>
              </a:lnSpc>
              <a:buClr>
                <a:schemeClr val="accent1"/>
              </a:buClr>
              <a:buSzPct val="80000"/>
              <a:buFont typeface="Wingdings 3" charset="2"/>
              <a:buChar char=""/>
            </a:pPr>
            <a:endParaRPr lang="fr-FR" sz="2000" dirty="0">
              <a:solidFill>
                <a:schemeClr val="tx1">
                  <a:lumMod val="75000"/>
                  <a:lumOff val="25000"/>
                </a:schemeClr>
              </a:solidFill>
              <a:latin typeface="Calibri" panose="020F0502020204030204" pitchFamily="34" charset="0"/>
              <a:cs typeface="Calibri" panose="020F0502020204030204" pitchFamily="34" charset="0"/>
            </a:endParaRPr>
          </a:p>
          <a:p>
            <a:pPr marL="285750" indent="-342900">
              <a:lnSpc>
                <a:spcPct val="90000"/>
              </a:lnSpc>
              <a:buClr>
                <a:schemeClr val="accent1"/>
              </a:buClr>
              <a:buSzPct val="80000"/>
              <a:buFont typeface="Wingdings 3" charset="2"/>
              <a:buChar char=""/>
            </a:pPr>
            <a:endParaRPr lang="fr-FR" sz="2000" dirty="0">
              <a:solidFill>
                <a:schemeClr val="tx1">
                  <a:lumMod val="75000"/>
                  <a:lumOff val="25000"/>
                </a:schemeClr>
              </a:solidFill>
              <a:latin typeface="Calibri" panose="020F0502020204030204" pitchFamily="34" charset="0"/>
              <a:cs typeface="Calibri" panose="020F0502020204030204" pitchFamily="34" charset="0"/>
            </a:endParaRPr>
          </a:p>
          <a:p>
            <a:pPr marL="285750" indent="-342900">
              <a:lnSpc>
                <a:spcPct val="90000"/>
              </a:lnSpc>
              <a:buClr>
                <a:schemeClr val="accent1"/>
              </a:buClr>
              <a:buSzPct val="80000"/>
              <a:buFont typeface="Wingdings 3" charset="2"/>
              <a:buChar char=""/>
            </a:pPr>
            <a:r>
              <a:rPr lang="fr-FR" sz="2000" dirty="0">
                <a:solidFill>
                  <a:schemeClr val="tx1">
                    <a:lumMod val="75000"/>
                    <a:lumOff val="25000"/>
                  </a:schemeClr>
                </a:solidFill>
                <a:latin typeface="Calibri" panose="020F0502020204030204" pitchFamily="34" charset="0"/>
                <a:cs typeface="Calibri" panose="020F0502020204030204" pitchFamily="34" charset="0"/>
              </a:rPr>
              <a:t>Les principales insatisfactions portent sur le parking et la sécurité aux abords de l’école.</a:t>
            </a:r>
          </a:p>
          <a:p>
            <a:pPr marL="285750" indent="-342900">
              <a:lnSpc>
                <a:spcPct val="90000"/>
              </a:lnSpc>
              <a:buClr>
                <a:schemeClr val="accent1"/>
              </a:buClr>
              <a:buSzPct val="80000"/>
              <a:buFont typeface="Wingdings 3" charset="2"/>
              <a:buChar char=""/>
            </a:pPr>
            <a:endParaRPr lang="fr-FR" sz="2000" dirty="0">
              <a:solidFill>
                <a:schemeClr val="tx1">
                  <a:lumMod val="75000"/>
                  <a:lumOff val="25000"/>
                </a:schemeClr>
              </a:solidFill>
              <a:latin typeface="Calibri" panose="020F0502020204030204" pitchFamily="34" charset="0"/>
              <a:cs typeface="Calibri" panose="020F0502020204030204" pitchFamily="34" charset="0"/>
            </a:endParaRPr>
          </a:p>
          <a:p>
            <a:pPr marL="285750" indent="-342900">
              <a:lnSpc>
                <a:spcPct val="90000"/>
              </a:lnSpc>
              <a:buClr>
                <a:schemeClr val="accent1"/>
              </a:buClr>
              <a:buSzPct val="80000"/>
              <a:buFont typeface="Wingdings 3" charset="2"/>
              <a:buChar char=""/>
            </a:pPr>
            <a:endParaRPr lang="fr-FR" sz="2000" dirty="0">
              <a:solidFill>
                <a:schemeClr val="tx1">
                  <a:lumMod val="75000"/>
                  <a:lumOff val="25000"/>
                </a:schemeClr>
              </a:solidFill>
              <a:latin typeface="Calibri" panose="020F0502020204030204" pitchFamily="34" charset="0"/>
              <a:cs typeface="Calibri" panose="020F0502020204030204" pitchFamily="34" charset="0"/>
            </a:endParaRPr>
          </a:p>
          <a:p>
            <a:pPr marL="285750" indent="-342900">
              <a:lnSpc>
                <a:spcPct val="90000"/>
              </a:lnSpc>
              <a:buClr>
                <a:schemeClr val="accent1"/>
              </a:buClr>
              <a:buSzPct val="80000"/>
              <a:buFont typeface="Wingdings 3" charset="2"/>
              <a:buChar char=""/>
            </a:pPr>
            <a:r>
              <a:rPr lang="fr-FR" sz="2000" dirty="0">
                <a:solidFill>
                  <a:schemeClr val="tx1">
                    <a:lumMod val="75000"/>
                    <a:lumOff val="25000"/>
                  </a:schemeClr>
                </a:solidFill>
                <a:latin typeface="Calibri" panose="020F0502020204030204" pitchFamily="34" charset="0"/>
                <a:cs typeface="Calibri" panose="020F0502020204030204" pitchFamily="34" charset="0"/>
              </a:rPr>
              <a:t>¼ des participants concernés sont insatisfaits de la garderie et du centre de  loisirs.</a:t>
            </a:r>
          </a:p>
        </p:txBody>
      </p:sp>
      <p:pic>
        <p:nvPicPr>
          <p:cNvPr id="3" name="Image 2">
            <a:extLst>
              <a:ext uri="{FF2B5EF4-FFF2-40B4-BE49-F238E27FC236}">
                <a16:creationId xmlns:a16="http://schemas.microsoft.com/office/drawing/2014/main" id="{F44BB9EB-56C7-4847-AEFB-29C5759E20FE}"/>
              </a:ext>
            </a:extLst>
          </p:cNvPr>
          <p:cNvPicPr>
            <a:picLocks noChangeAspect="1"/>
          </p:cNvPicPr>
          <p:nvPr/>
        </p:nvPicPr>
        <p:blipFill>
          <a:blip r:embed="rId2"/>
          <a:stretch>
            <a:fillRect/>
          </a:stretch>
        </p:blipFill>
        <p:spPr>
          <a:xfrm>
            <a:off x="4155954" y="946527"/>
            <a:ext cx="7834962" cy="5396230"/>
          </a:xfrm>
          <a:prstGeom prst="rect">
            <a:avLst/>
          </a:prstGeom>
        </p:spPr>
      </p:pic>
    </p:spTree>
    <p:extLst>
      <p:ext uri="{BB962C8B-B14F-4D97-AF65-F5344CB8AC3E}">
        <p14:creationId xmlns:p14="http://schemas.microsoft.com/office/powerpoint/2010/main" val="1059747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4883" y="152400"/>
            <a:ext cx="9409641" cy="1320800"/>
          </a:xfrm>
        </p:spPr>
        <p:txBody>
          <a:bodyPr>
            <a:normAutofit fontScale="90000"/>
          </a:bodyPr>
          <a:lstStyle/>
          <a:p>
            <a:r>
              <a:rPr lang="fr-FR" dirty="0"/>
              <a:t>Fonctionnement de l'école et de la classe</a:t>
            </a:r>
            <a:br>
              <a:rPr lang="fr-FR" dirty="0"/>
            </a:br>
            <a:r>
              <a:rPr lang="fr-FR" sz="2700" dirty="0"/>
              <a:t>Avez-vous rencontrez des difficultés avec l'école et/ou la classe de votre(vos) enfant(s)?</a:t>
            </a:r>
          </a:p>
        </p:txBody>
      </p:sp>
      <p:sp>
        <p:nvSpPr>
          <p:cNvPr id="3" name="Espace réservé du contenu 2"/>
          <p:cNvSpPr>
            <a:spLocks noGrp="1"/>
          </p:cNvSpPr>
          <p:nvPr>
            <p:ph idx="1"/>
          </p:nvPr>
        </p:nvSpPr>
        <p:spPr>
          <a:xfrm>
            <a:off x="677334" y="2160589"/>
            <a:ext cx="4647141" cy="3880773"/>
          </a:xfrm>
        </p:spPr>
        <p:txBody>
          <a:bodyPr/>
          <a:lstStyle/>
          <a:p>
            <a:pPr marL="0" indent="0">
              <a:buNone/>
            </a:pPr>
            <a:endParaRPr lang="fr-FR" dirty="0"/>
          </a:p>
          <a:p>
            <a:r>
              <a:rPr lang="fr-FR" dirty="0"/>
              <a:t>Un seul retour sur « Oui, beaucoup »</a:t>
            </a:r>
          </a:p>
          <a:p>
            <a:endParaRPr lang="fr-FR" dirty="0"/>
          </a:p>
          <a:p>
            <a:r>
              <a:rPr lang="fr-FR" dirty="0"/>
              <a:t>Un retour sur difficultés assez compliquées</a:t>
            </a:r>
          </a:p>
          <a:p>
            <a:endParaRPr lang="fr-FR" dirty="0"/>
          </a:p>
          <a:p>
            <a:r>
              <a:rPr lang="fr-FR" dirty="0"/>
              <a:t>Plus des ¾ des réponses n’a pas rencontré de difficultés</a:t>
            </a:r>
          </a:p>
          <a:p>
            <a:endParaRPr lang="fr-FR" dirty="0"/>
          </a:p>
        </p:txBody>
      </p:sp>
      <p:pic>
        <p:nvPicPr>
          <p:cNvPr id="4" name="Image 3">
            <a:extLst>
              <a:ext uri="{FF2B5EF4-FFF2-40B4-BE49-F238E27FC236}">
                <a16:creationId xmlns:a16="http://schemas.microsoft.com/office/drawing/2014/main" id="{5BE6184D-84C1-4E88-BB94-41FFA0D89557}"/>
              </a:ext>
            </a:extLst>
          </p:cNvPr>
          <p:cNvPicPr>
            <a:picLocks noChangeAspect="1"/>
          </p:cNvPicPr>
          <p:nvPr/>
        </p:nvPicPr>
        <p:blipFill>
          <a:blip r:embed="rId2"/>
          <a:stretch>
            <a:fillRect/>
          </a:stretch>
        </p:blipFill>
        <p:spPr>
          <a:xfrm>
            <a:off x="5439638" y="1887223"/>
            <a:ext cx="6456224" cy="3920118"/>
          </a:xfrm>
          <a:prstGeom prst="rect">
            <a:avLst/>
          </a:prstGeom>
        </p:spPr>
      </p:pic>
    </p:spTree>
    <p:extLst>
      <p:ext uri="{BB962C8B-B14F-4D97-AF65-F5344CB8AC3E}">
        <p14:creationId xmlns:p14="http://schemas.microsoft.com/office/powerpoint/2010/main" val="135671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19125"/>
            <a:ext cx="9239664" cy="1320800"/>
          </a:xfrm>
        </p:spPr>
        <p:txBody>
          <a:bodyPr>
            <a:noAutofit/>
          </a:bodyPr>
          <a:lstStyle/>
          <a:p>
            <a:r>
              <a:rPr lang="fr-FR" dirty="0"/>
              <a:t>Questions et Améliorations concernant le fonctionnement de la classe ou de l’école</a:t>
            </a:r>
          </a:p>
        </p:txBody>
      </p:sp>
      <p:sp>
        <p:nvSpPr>
          <p:cNvPr id="3" name="Espace réservé du contenu 2"/>
          <p:cNvSpPr>
            <a:spLocks noGrp="1"/>
          </p:cNvSpPr>
          <p:nvPr>
            <p:ph idx="1"/>
          </p:nvPr>
        </p:nvSpPr>
        <p:spPr/>
        <p:txBody>
          <a:bodyPr>
            <a:normAutofit/>
          </a:bodyPr>
          <a:lstStyle/>
          <a:p>
            <a:r>
              <a:rPr lang="fr-FR" dirty="0"/>
              <a:t>Verbatim macro:</a:t>
            </a:r>
          </a:p>
          <a:p>
            <a:pPr lvl="1"/>
            <a:r>
              <a:rPr lang="fr-FR" dirty="0"/>
              <a:t>Volume, contenu et gestion des devoirs.</a:t>
            </a:r>
          </a:p>
          <a:p>
            <a:pPr lvl="1"/>
            <a:r>
              <a:rPr lang="fr-FR" dirty="0"/>
              <a:t>Accompagnement des enfants en difficultés ou nécessitant plus d’attention</a:t>
            </a:r>
          </a:p>
          <a:p>
            <a:pPr lvl="1"/>
            <a:r>
              <a:rPr lang="fr-FR" dirty="0"/>
              <a:t>Planning des sorties et tableau d’inscription pour les accompagnants</a:t>
            </a:r>
          </a:p>
          <a:p>
            <a:pPr lvl="1"/>
            <a:r>
              <a:rPr lang="fr-FR" dirty="0"/>
              <a:t>Moyens d’échange avec l’école ou les enseignants</a:t>
            </a:r>
          </a:p>
          <a:p>
            <a:pPr lvl="1"/>
            <a:r>
              <a:rPr lang="fr-FR" dirty="0"/>
              <a:t>Gestion des absence d’enseignants</a:t>
            </a:r>
          </a:p>
          <a:p>
            <a:pPr lvl="1"/>
            <a:endParaRPr lang="fr-FR" dirty="0"/>
          </a:p>
          <a:p>
            <a:pPr lvl="1"/>
            <a:endParaRPr lang="fr-FR" dirty="0"/>
          </a:p>
          <a:p>
            <a:pPr lvl="0">
              <a:buClr>
                <a:srgbClr val="90C226"/>
              </a:buClr>
            </a:pPr>
            <a:r>
              <a:rPr lang="fr-FR" sz="1400" dirty="0">
                <a:solidFill>
                  <a:prstClr val="black">
                    <a:lumMod val="75000"/>
                    <a:lumOff val="25000"/>
                  </a:prstClr>
                </a:solidFill>
              </a:rPr>
              <a:t>Vous trouverez en fin de présentation l’ensemble des questions remontées pour le conseil d’école et les réponses obtenues</a:t>
            </a:r>
            <a:endParaRPr lang="fr-FR" dirty="0"/>
          </a:p>
          <a:p>
            <a:pPr lvl="1"/>
            <a:endParaRPr lang="fr-FR" dirty="0"/>
          </a:p>
          <a:p>
            <a:pPr lvl="1"/>
            <a:endParaRPr lang="fr-FR" dirty="0"/>
          </a:p>
        </p:txBody>
      </p:sp>
    </p:spTree>
    <p:extLst>
      <p:ext uri="{BB962C8B-B14F-4D97-AF65-F5344CB8AC3E}">
        <p14:creationId xmlns:p14="http://schemas.microsoft.com/office/powerpoint/2010/main" val="1721151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4883" y="152400"/>
            <a:ext cx="9409641" cy="1320800"/>
          </a:xfrm>
        </p:spPr>
        <p:txBody>
          <a:bodyPr>
            <a:normAutofit/>
          </a:bodyPr>
          <a:lstStyle/>
          <a:p>
            <a:r>
              <a:rPr lang="fr-FR" dirty="0"/>
              <a:t>Restauration scolaire</a:t>
            </a:r>
            <a:br>
              <a:rPr lang="fr-FR" dirty="0"/>
            </a:br>
            <a:endParaRPr lang="fr-FR" sz="2700" dirty="0"/>
          </a:p>
        </p:txBody>
      </p:sp>
      <p:sp>
        <p:nvSpPr>
          <p:cNvPr id="3" name="Espace réservé du contenu 2"/>
          <p:cNvSpPr>
            <a:spLocks noGrp="1"/>
          </p:cNvSpPr>
          <p:nvPr>
            <p:ph idx="1"/>
          </p:nvPr>
        </p:nvSpPr>
        <p:spPr>
          <a:xfrm>
            <a:off x="630200" y="1473200"/>
            <a:ext cx="4511275" cy="4765230"/>
          </a:xfrm>
        </p:spPr>
        <p:txBody>
          <a:bodyPr>
            <a:normAutofit fontScale="85000" lnSpcReduction="20000"/>
          </a:bodyPr>
          <a:lstStyle/>
          <a:p>
            <a:r>
              <a:rPr lang="fr-FR" dirty="0"/>
              <a:t>Seuls 2 répondants sur 51 n’utilisent pas la cantine</a:t>
            </a:r>
          </a:p>
          <a:p>
            <a:r>
              <a:rPr lang="fr-FR" dirty="0"/>
              <a:t>Globalement, les parents sont satisfaits.</a:t>
            </a:r>
          </a:p>
          <a:p>
            <a:endParaRPr lang="fr-FR" dirty="0"/>
          </a:p>
          <a:p>
            <a:r>
              <a:rPr lang="fr-FR" dirty="0"/>
              <a:t>Les points d’insatisfaction sont, dans l’ordre d’importance : </a:t>
            </a:r>
          </a:p>
          <a:p>
            <a:pPr marL="800100" lvl="1" indent="-342900">
              <a:buFont typeface="+mj-lt"/>
              <a:buAutoNum type="arabicPeriod"/>
            </a:pPr>
            <a:r>
              <a:rPr lang="fr-FR" dirty="0"/>
              <a:t>Le prix</a:t>
            </a:r>
          </a:p>
          <a:p>
            <a:pPr marL="800100" lvl="1" indent="-342900">
              <a:buFont typeface="+mj-lt"/>
              <a:buAutoNum type="arabicPeriod"/>
            </a:pPr>
            <a:r>
              <a:rPr lang="fr-FR" dirty="0"/>
              <a:t>Le gout et l’appréciation des enfants</a:t>
            </a:r>
          </a:p>
          <a:p>
            <a:pPr marL="800100" lvl="1" indent="-342900">
              <a:buFont typeface="+mj-lt"/>
              <a:buAutoNum type="arabicPeriod"/>
            </a:pPr>
            <a:r>
              <a:rPr lang="fr-FR" dirty="0"/>
              <a:t>Les animations proposées</a:t>
            </a:r>
          </a:p>
          <a:p>
            <a:pPr marL="800100" lvl="1" indent="-342900">
              <a:buFont typeface="+mj-lt"/>
              <a:buAutoNum type="arabicPeriod"/>
            </a:pPr>
            <a:r>
              <a:rPr lang="fr-FR" dirty="0"/>
              <a:t>La qualité et la diversité des produits</a:t>
            </a:r>
          </a:p>
          <a:p>
            <a:pPr marL="800100" lvl="1" indent="-342900">
              <a:buFont typeface="+mj-lt"/>
              <a:buAutoNum type="arabicPeriod"/>
            </a:pPr>
            <a:r>
              <a:rPr lang="fr-FR" dirty="0"/>
              <a:t>Les proportions</a:t>
            </a:r>
          </a:p>
          <a:p>
            <a:pPr marL="0" indent="0">
              <a:buNone/>
            </a:pPr>
            <a:endParaRPr lang="fr-FR" dirty="0"/>
          </a:p>
          <a:p>
            <a:endParaRPr lang="fr-FR" dirty="0"/>
          </a:p>
          <a:p>
            <a:r>
              <a:rPr lang="fr-FR" dirty="0"/>
              <a:t>Suite aux précédents échanges avec la mairie, le prix de la cantine ne peut pas être réduit. Le renouvellement du fournisseur vient d’avoir lieu et les tarifs sont imposés par le fournisseur.</a:t>
            </a:r>
          </a:p>
          <a:p>
            <a:endParaRPr lang="fr-FR" dirty="0"/>
          </a:p>
        </p:txBody>
      </p:sp>
      <p:pic>
        <p:nvPicPr>
          <p:cNvPr id="5" name="Image 4"/>
          <p:cNvPicPr>
            <a:picLocks noChangeAspect="1"/>
          </p:cNvPicPr>
          <p:nvPr/>
        </p:nvPicPr>
        <p:blipFill>
          <a:blip r:embed="rId2"/>
          <a:stretch>
            <a:fillRect/>
          </a:stretch>
        </p:blipFill>
        <p:spPr>
          <a:xfrm>
            <a:off x="5574314" y="2711806"/>
            <a:ext cx="6492803" cy="3249450"/>
          </a:xfrm>
          <a:prstGeom prst="rect">
            <a:avLst/>
          </a:prstGeom>
        </p:spPr>
      </p:pic>
      <p:pic>
        <p:nvPicPr>
          <p:cNvPr id="6" name="Image 5">
            <a:extLst>
              <a:ext uri="{FF2B5EF4-FFF2-40B4-BE49-F238E27FC236}">
                <a16:creationId xmlns:a16="http://schemas.microsoft.com/office/drawing/2014/main" id="{4E7CE111-F2A9-42A4-967E-2A4A9D563EF4}"/>
              </a:ext>
            </a:extLst>
          </p:cNvPr>
          <p:cNvPicPr>
            <a:picLocks noChangeAspect="1"/>
          </p:cNvPicPr>
          <p:nvPr/>
        </p:nvPicPr>
        <p:blipFill>
          <a:blip r:embed="rId3"/>
          <a:stretch>
            <a:fillRect/>
          </a:stretch>
        </p:blipFill>
        <p:spPr>
          <a:xfrm>
            <a:off x="5141476" y="2409913"/>
            <a:ext cx="6925640" cy="3758171"/>
          </a:xfrm>
          <a:prstGeom prst="rect">
            <a:avLst/>
          </a:prstGeom>
        </p:spPr>
      </p:pic>
      <p:pic>
        <p:nvPicPr>
          <p:cNvPr id="7" name="Image 6">
            <a:extLst>
              <a:ext uri="{FF2B5EF4-FFF2-40B4-BE49-F238E27FC236}">
                <a16:creationId xmlns:a16="http://schemas.microsoft.com/office/drawing/2014/main" id="{F788397E-8150-4D9E-A5FE-2E432E09556D}"/>
              </a:ext>
            </a:extLst>
          </p:cNvPr>
          <p:cNvPicPr>
            <a:picLocks noChangeAspect="1"/>
          </p:cNvPicPr>
          <p:nvPr/>
        </p:nvPicPr>
        <p:blipFill>
          <a:blip r:embed="rId4"/>
          <a:stretch>
            <a:fillRect/>
          </a:stretch>
        </p:blipFill>
        <p:spPr>
          <a:xfrm>
            <a:off x="5486400" y="175489"/>
            <a:ext cx="6510922" cy="1599603"/>
          </a:xfrm>
          <a:prstGeom prst="rect">
            <a:avLst/>
          </a:prstGeom>
        </p:spPr>
      </p:pic>
    </p:spTree>
    <p:extLst>
      <p:ext uri="{BB962C8B-B14F-4D97-AF65-F5344CB8AC3E}">
        <p14:creationId xmlns:p14="http://schemas.microsoft.com/office/powerpoint/2010/main" val="996828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5836" y="270235"/>
            <a:ext cx="9239664" cy="1320800"/>
          </a:xfrm>
        </p:spPr>
        <p:txBody>
          <a:bodyPr>
            <a:noAutofit/>
          </a:bodyPr>
          <a:lstStyle/>
          <a:p>
            <a:r>
              <a:rPr lang="fr-FR" dirty="0"/>
              <a:t>Améliorations concernant le fonctionnement de la cantine</a:t>
            </a:r>
          </a:p>
        </p:txBody>
      </p:sp>
      <p:sp>
        <p:nvSpPr>
          <p:cNvPr id="3" name="Espace réservé du contenu 2"/>
          <p:cNvSpPr>
            <a:spLocks noGrp="1"/>
          </p:cNvSpPr>
          <p:nvPr>
            <p:ph idx="1"/>
          </p:nvPr>
        </p:nvSpPr>
        <p:spPr>
          <a:xfrm>
            <a:off x="677334" y="1591035"/>
            <a:ext cx="9239664" cy="4450327"/>
          </a:xfrm>
        </p:spPr>
        <p:txBody>
          <a:bodyPr>
            <a:normAutofit lnSpcReduction="10000"/>
          </a:bodyPr>
          <a:lstStyle/>
          <a:p>
            <a:r>
              <a:rPr lang="fr-FR" dirty="0"/>
              <a:t>Verbatim:</a:t>
            </a:r>
          </a:p>
          <a:p>
            <a:pPr lvl="1"/>
            <a:r>
              <a:rPr lang="fr-FR" dirty="0"/>
              <a:t>Echanger sur le menu de la cantine pour apporter plus de diversités</a:t>
            </a:r>
          </a:p>
          <a:p>
            <a:pPr lvl="1"/>
            <a:r>
              <a:rPr lang="fr-FR" dirty="0"/>
              <a:t>Participer au service de cantine pour tester les repas </a:t>
            </a:r>
          </a:p>
          <a:p>
            <a:pPr lvl="1"/>
            <a:r>
              <a:rPr lang="fr-FR" dirty="0"/>
              <a:t>Réduire le prix des repas, pouvoir ramener son repas et payer uniquement l’entrée au réfectoire, ne pas payer en cas d’absence d’enseignant.</a:t>
            </a:r>
          </a:p>
          <a:p>
            <a:pPr lvl="1"/>
            <a:r>
              <a:rPr lang="fr-FR" dirty="0"/>
              <a:t>Echanges avec les parents sur le comportement des enfants : quantité consommée, habitudes,</a:t>
            </a:r>
          </a:p>
          <a:p>
            <a:pPr lvl="1"/>
            <a:r>
              <a:rPr lang="fr-FR" dirty="0"/>
              <a:t>Information sur la provenance des produits et utilisation de plus de produits locaux et bio</a:t>
            </a:r>
          </a:p>
          <a:p>
            <a:pPr lvl="1"/>
            <a:r>
              <a:rPr lang="fr-FR" dirty="0"/>
              <a:t>Information sur l’organisation des services de la cantine : gestion des récrés entre les 2 services, autonomie (pain, eau, stand libre service) et responsabilisation des enfants (tri des déchets) </a:t>
            </a:r>
          </a:p>
          <a:p>
            <a:pPr lvl="1"/>
            <a:endParaRPr lang="fr-FR" dirty="0"/>
          </a:p>
          <a:p>
            <a:pPr lvl="0">
              <a:buClr>
                <a:srgbClr val="90C226"/>
              </a:buClr>
            </a:pPr>
            <a:r>
              <a:rPr lang="fr-FR" sz="1400" dirty="0">
                <a:solidFill>
                  <a:prstClr val="black">
                    <a:lumMod val="75000"/>
                    <a:lumOff val="25000"/>
                  </a:prstClr>
                </a:solidFill>
              </a:rPr>
              <a:t>Vous trouverez en fin de présentation l’ensemble des questions remontées pour le conseil d’école et les réponses obtenues</a:t>
            </a:r>
            <a:endParaRPr lang="fr-FR" dirty="0"/>
          </a:p>
          <a:p>
            <a:pPr lvl="1"/>
            <a:endParaRPr lang="fr-FR" dirty="0"/>
          </a:p>
          <a:p>
            <a:pPr lvl="1"/>
            <a:endParaRPr lang="fr-FR" dirty="0"/>
          </a:p>
        </p:txBody>
      </p:sp>
    </p:spTree>
    <p:extLst>
      <p:ext uri="{BB962C8B-B14F-4D97-AF65-F5344CB8AC3E}">
        <p14:creationId xmlns:p14="http://schemas.microsoft.com/office/powerpoint/2010/main" val="104793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4883" y="152400"/>
            <a:ext cx="9409641" cy="1320800"/>
          </a:xfrm>
        </p:spPr>
        <p:txBody>
          <a:bodyPr>
            <a:normAutofit/>
          </a:bodyPr>
          <a:lstStyle/>
          <a:p>
            <a:r>
              <a:rPr lang="fr-FR" dirty="0"/>
              <a:t>Garderie / Centre de loisirs</a:t>
            </a:r>
            <a:br>
              <a:rPr lang="fr-FR" dirty="0"/>
            </a:br>
            <a:r>
              <a:rPr lang="fr-FR" sz="2400" dirty="0"/>
              <a:t>Utilisation des systèmes de garderie</a:t>
            </a:r>
          </a:p>
        </p:txBody>
      </p:sp>
      <p:sp>
        <p:nvSpPr>
          <p:cNvPr id="3" name="Espace réservé du contenu 2"/>
          <p:cNvSpPr>
            <a:spLocks noGrp="1"/>
          </p:cNvSpPr>
          <p:nvPr>
            <p:ph idx="1"/>
          </p:nvPr>
        </p:nvSpPr>
        <p:spPr>
          <a:xfrm>
            <a:off x="733895" y="1991675"/>
            <a:ext cx="4647141" cy="3880773"/>
          </a:xfrm>
        </p:spPr>
        <p:txBody>
          <a:bodyPr>
            <a:normAutofit lnSpcReduction="10000"/>
          </a:bodyPr>
          <a:lstStyle/>
          <a:p>
            <a:r>
              <a:rPr lang="fr-FR" dirty="0"/>
              <a:t>45% des répondants n’utilise aucun système de garderie proposés par la commune des Alluets Le Roi</a:t>
            </a:r>
          </a:p>
          <a:p>
            <a:endParaRPr lang="fr-FR" dirty="0"/>
          </a:p>
          <a:p>
            <a:r>
              <a:rPr lang="fr-FR" dirty="0"/>
              <a:t>La moitié des répondants utilise la garderie du soir.</a:t>
            </a:r>
          </a:p>
          <a:p>
            <a:r>
              <a:rPr lang="fr-FR" dirty="0"/>
              <a:t>75% des utilisateurs de la garderie sont globalement satisfaits.</a:t>
            </a:r>
          </a:p>
          <a:p>
            <a:endParaRPr lang="fr-FR" dirty="0"/>
          </a:p>
          <a:p>
            <a:r>
              <a:rPr lang="fr-FR" dirty="0"/>
              <a:t>29% des répondants utilisent le centre de loisirs du mercredi. 70% des utilisateurs sont globalement satisfaits.</a:t>
            </a:r>
          </a:p>
        </p:txBody>
      </p:sp>
      <p:pic>
        <p:nvPicPr>
          <p:cNvPr id="5" name="Image 4">
            <a:extLst>
              <a:ext uri="{FF2B5EF4-FFF2-40B4-BE49-F238E27FC236}">
                <a16:creationId xmlns:a16="http://schemas.microsoft.com/office/drawing/2014/main" id="{B7AC7545-73BB-4AEA-82F1-EF4695C5D01E}"/>
              </a:ext>
            </a:extLst>
          </p:cNvPr>
          <p:cNvPicPr>
            <a:picLocks noChangeAspect="1"/>
          </p:cNvPicPr>
          <p:nvPr/>
        </p:nvPicPr>
        <p:blipFill>
          <a:blip r:embed="rId2"/>
          <a:stretch>
            <a:fillRect/>
          </a:stretch>
        </p:blipFill>
        <p:spPr>
          <a:xfrm>
            <a:off x="5641586" y="2925976"/>
            <a:ext cx="6439897" cy="3779624"/>
          </a:xfrm>
          <a:prstGeom prst="rect">
            <a:avLst/>
          </a:prstGeom>
        </p:spPr>
      </p:pic>
      <p:pic>
        <p:nvPicPr>
          <p:cNvPr id="6" name="Image 5">
            <a:extLst>
              <a:ext uri="{FF2B5EF4-FFF2-40B4-BE49-F238E27FC236}">
                <a16:creationId xmlns:a16="http://schemas.microsoft.com/office/drawing/2014/main" id="{E2DBD1C9-32FA-4F64-B34E-AAC544C66D04}"/>
              </a:ext>
            </a:extLst>
          </p:cNvPr>
          <p:cNvPicPr>
            <a:picLocks noChangeAspect="1"/>
          </p:cNvPicPr>
          <p:nvPr/>
        </p:nvPicPr>
        <p:blipFill>
          <a:blip r:embed="rId3"/>
          <a:stretch>
            <a:fillRect/>
          </a:stretch>
        </p:blipFill>
        <p:spPr>
          <a:xfrm>
            <a:off x="5869989" y="696289"/>
            <a:ext cx="6212227" cy="2072298"/>
          </a:xfrm>
          <a:prstGeom prst="rect">
            <a:avLst/>
          </a:prstGeom>
        </p:spPr>
      </p:pic>
    </p:spTree>
    <p:extLst>
      <p:ext uri="{BB962C8B-B14F-4D97-AF65-F5344CB8AC3E}">
        <p14:creationId xmlns:p14="http://schemas.microsoft.com/office/powerpoint/2010/main" val="2507039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4883" y="152400"/>
            <a:ext cx="9409641" cy="1320800"/>
          </a:xfrm>
        </p:spPr>
        <p:txBody>
          <a:bodyPr>
            <a:normAutofit/>
          </a:bodyPr>
          <a:lstStyle/>
          <a:p>
            <a:r>
              <a:rPr lang="fr-FR" dirty="0"/>
              <a:t>Garderie / Centre de loisirs</a:t>
            </a:r>
            <a:br>
              <a:rPr lang="fr-FR" dirty="0"/>
            </a:br>
            <a:r>
              <a:rPr lang="fr-FR" sz="2400" dirty="0"/>
              <a:t>Utilisation de système de garderie sur d’autres communes</a:t>
            </a:r>
          </a:p>
        </p:txBody>
      </p:sp>
      <p:sp>
        <p:nvSpPr>
          <p:cNvPr id="3" name="Espace réservé du contenu 2"/>
          <p:cNvSpPr>
            <a:spLocks noGrp="1"/>
          </p:cNvSpPr>
          <p:nvPr>
            <p:ph idx="1"/>
          </p:nvPr>
        </p:nvSpPr>
        <p:spPr>
          <a:xfrm>
            <a:off x="433137" y="1473200"/>
            <a:ext cx="5700254" cy="5166881"/>
          </a:xfrm>
        </p:spPr>
        <p:txBody>
          <a:bodyPr>
            <a:normAutofit fontScale="92500" lnSpcReduction="20000"/>
          </a:bodyPr>
          <a:lstStyle/>
          <a:p>
            <a:r>
              <a:rPr lang="fr-FR" dirty="0"/>
              <a:t>9% des personnes n’utilisant aucun système de garderie proposés par les Alluets Le Roi utilisent un autre système de garderie </a:t>
            </a:r>
          </a:p>
          <a:p>
            <a:endParaRPr lang="fr-FR" dirty="0"/>
          </a:p>
          <a:p>
            <a:r>
              <a:rPr lang="fr-FR" dirty="0"/>
              <a:t>29% des personnes utilisant des systèmes de garderie proposés par les Alluets Le Roi utilisent également un autre système de garderie extérieur.</a:t>
            </a:r>
          </a:p>
          <a:p>
            <a:endParaRPr lang="fr-FR" dirty="0"/>
          </a:p>
          <a:p>
            <a:pPr>
              <a:spcBef>
                <a:spcPts val="600"/>
              </a:spcBef>
            </a:pPr>
            <a:r>
              <a:rPr lang="fr-FR" dirty="0"/>
              <a:t>Les autres systèmes de garderie sont:</a:t>
            </a:r>
          </a:p>
          <a:p>
            <a:pPr lvl="1">
              <a:spcBef>
                <a:spcPts val="600"/>
              </a:spcBef>
            </a:pPr>
            <a:r>
              <a:rPr lang="fr-FR" dirty="0"/>
              <a:t>Assistante maternelle / nounou</a:t>
            </a:r>
          </a:p>
          <a:p>
            <a:pPr lvl="1">
              <a:spcBef>
                <a:spcPts val="600"/>
              </a:spcBef>
            </a:pPr>
            <a:r>
              <a:rPr lang="fr-FR" dirty="0"/>
              <a:t>Crèche</a:t>
            </a:r>
          </a:p>
          <a:p>
            <a:pPr lvl="1">
              <a:spcBef>
                <a:spcPts val="600"/>
              </a:spcBef>
            </a:pPr>
            <a:r>
              <a:rPr lang="fr-FR" dirty="0"/>
              <a:t>ALSH Crespières, Maule, Feucherolles, Orgeval</a:t>
            </a:r>
          </a:p>
          <a:p>
            <a:pPr lvl="1">
              <a:spcBef>
                <a:spcPts val="600"/>
              </a:spcBef>
            </a:pPr>
            <a:r>
              <a:rPr lang="fr-FR" dirty="0"/>
              <a:t>Famille</a:t>
            </a:r>
          </a:p>
          <a:p>
            <a:pPr lvl="1"/>
            <a:endParaRPr lang="fr-FR" dirty="0"/>
          </a:p>
          <a:p>
            <a:pPr>
              <a:spcBef>
                <a:spcPts val="600"/>
              </a:spcBef>
            </a:pPr>
            <a:r>
              <a:rPr lang="fr-FR" dirty="0"/>
              <a:t>Les raisons principales sont:</a:t>
            </a:r>
          </a:p>
          <a:p>
            <a:pPr lvl="1">
              <a:spcBef>
                <a:spcPts val="600"/>
              </a:spcBef>
            </a:pPr>
            <a:r>
              <a:rPr lang="fr-FR" dirty="0"/>
              <a:t>Moins cher</a:t>
            </a:r>
          </a:p>
          <a:p>
            <a:pPr lvl="1">
              <a:spcBef>
                <a:spcPts val="600"/>
              </a:spcBef>
            </a:pPr>
            <a:r>
              <a:rPr lang="fr-FR" dirty="0"/>
              <a:t>Plus proche, plus pratique</a:t>
            </a:r>
          </a:p>
          <a:p>
            <a:pPr lvl="1">
              <a:spcBef>
                <a:spcPts val="600"/>
              </a:spcBef>
            </a:pPr>
            <a:r>
              <a:rPr lang="fr-FR" dirty="0"/>
              <a:t>Activités plus intéressantes</a:t>
            </a:r>
          </a:p>
          <a:p>
            <a:pPr lvl="1">
              <a:spcBef>
                <a:spcPts val="600"/>
              </a:spcBef>
            </a:pPr>
            <a:r>
              <a:rPr lang="fr-FR" dirty="0"/>
              <a:t>Plus de flexibilité (horaires, ½ journée, …)</a:t>
            </a:r>
          </a:p>
          <a:p>
            <a:endParaRPr lang="fr-FR" dirty="0"/>
          </a:p>
        </p:txBody>
      </p:sp>
      <p:pic>
        <p:nvPicPr>
          <p:cNvPr id="5" name="Image 4">
            <a:extLst>
              <a:ext uri="{FF2B5EF4-FFF2-40B4-BE49-F238E27FC236}">
                <a16:creationId xmlns:a16="http://schemas.microsoft.com/office/drawing/2014/main" id="{B8DEBFE2-6E1E-40DB-9A43-331361CB0BBC}"/>
              </a:ext>
            </a:extLst>
          </p:cNvPr>
          <p:cNvPicPr>
            <a:picLocks noChangeAspect="1"/>
          </p:cNvPicPr>
          <p:nvPr/>
        </p:nvPicPr>
        <p:blipFill>
          <a:blip r:embed="rId2"/>
          <a:stretch>
            <a:fillRect/>
          </a:stretch>
        </p:blipFill>
        <p:spPr>
          <a:xfrm>
            <a:off x="6306832" y="1587321"/>
            <a:ext cx="5700254" cy="4194412"/>
          </a:xfrm>
          <a:prstGeom prst="rect">
            <a:avLst/>
          </a:prstGeom>
        </p:spPr>
      </p:pic>
    </p:spTree>
    <p:extLst>
      <p:ext uri="{BB962C8B-B14F-4D97-AF65-F5344CB8AC3E}">
        <p14:creationId xmlns:p14="http://schemas.microsoft.com/office/powerpoint/2010/main" val="1717380413"/>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14164</TotalTime>
  <Words>1164</Words>
  <Application>Microsoft Office PowerPoint</Application>
  <PresentationFormat>Grand écran</PresentationFormat>
  <Paragraphs>139</Paragraphs>
  <Slides>17</Slides>
  <Notes>0</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17</vt:i4>
      </vt:variant>
    </vt:vector>
  </HeadingPairs>
  <TitlesOfParts>
    <vt:vector size="23" baseType="lpstr">
      <vt:lpstr>Arial</vt:lpstr>
      <vt:lpstr>Calibri</vt:lpstr>
      <vt:lpstr>Trebuchet MS</vt:lpstr>
      <vt:lpstr>Wingdings 3</vt:lpstr>
      <vt:lpstr>Facette</vt:lpstr>
      <vt:lpstr>Feuille de calcul Microsoft Excel</vt:lpstr>
      <vt:lpstr>Analyse du sondage des parents d’élèves</vt:lpstr>
      <vt:lpstr>Données du sondage</vt:lpstr>
      <vt:lpstr>Niveau de satisfaction globale</vt:lpstr>
      <vt:lpstr>Fonctionnement de l'école et de la classe Avez-vous rencontrez des difficultés avec l'école et/ou la classe de votre(vos) enfant(s)?</vt:lpstr>
      <vt:lpstr>Questions et Améliorations concernant le fonctionnement de la classe ou de l’école</vt:lpstr>
      <vt:lpstr>Restauration scolaire </vt:lpstr>
      <vt:lpstr>Améliorations concernant le fonctionnement de la cantine</vt:lpstr>
      <vt:lpstr>Garderie / Centre de loisirs Utilisation des systèmes de garderie</vt:lpstr>
      <vt:lpstr>Garderie / Centre de loisirs Utilisation de système de garderie sur d’autres communes</vt:lpstr>
      <vt:lpstr>Garderie / Centre de loisirs Proposition d’améliorations</vt:lpstr>
      <vt:lpstr>Améliorations / Questions concernant le fonctionnement de la garderie et du centre de loisirs</vt:lpstr>
      <vt:lpstr>Parking &amp; sécurité Moyens de transport utilisés pour amener les enfants à l’école</vt:lpstr>
      <vt:lpstr>Parking &amp; Sécurité Pédibus</vt:lpstr>
      <vt:lpstr>Parking &amp; Sécurité Les points les plus à risques aux abords de l'école</vt:lpstr>
      <vt:lpstr>Améliorations / Questions concernant le parking ou la sécurité aux abords de l’école</vt:lpstr>
      <vt:lpstr>Questions / Réponses  Conseil d’école  14/10/2022</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Analyse du sondage des parents d’élèves</dc:title>
  <dc:creator>Emilie DORNAND</dc:creator>
  <cp:lastModifiedBy>VIVIANE VALETTE</cp:lastModifiedBy>
  <cp:revision>79</cp:revision>
  <dcterms:created xsi:type="dcterms:W3CDTF">2021-11-02T10:21:54Z</dcterms:created>
  <dcterms:modified xsi:type="dcterms:W3CDTF">2023-02-02T17:17:55Z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b30ed1b-e95f-40b5-af89-828263f287a7_Enabled">
    <vt:lpwstr>true</vt:lpwstr>
  </property>
  <property fmtid="{D5CDD505-2E9C-101B-9397-08002B2CF9AE}" pid="3" name="MSIP_Label_2b30ed1b-e95f-40b5-af89-828263f287a7_SetDate">
    <vt:lpwstr>2021-11-02T10:21:54Z</vt:lpwstr>
  </property>
  <property fmtid="{D5CDD505-2E9C-101B-9397-08002B2CF9AE}" pid="4" name="MSIP_Label_2b30ed1b-e95f-40b5-af89-828263f287a7_Method">
    <vt:lpwstr>Standard</vt:lpwstr>
  </property>
  <property fmtid="{D5CDD505-2E9C-101B-9397-08002B2CF9AE}" pid="5" name="MSIP_Label_2b30ed1b-e95f-40b5-af89-828263f287a7_Name">
    <vt:lpwstr>2b30ed1b-e95f-40b5-af89-828263f287a7</vt:lpwstr>
  </property>
  <property fmtid="{D5CDD505-2E9C-101B-9397-08002B2CF9AE}" pid="6" name="MSIP_Label_2b30ed1b-e95f-40b5-af89-828263f287a7_SiteId">
    <vt:lpwstr>329e91b0-e21f-48fb-a071-456717ecc28e</vt:lpwstr>
  </property>
  <property fmtid="{D5CDD505-2E9C-101B-9397-08002B2CF9AE}" pid="7" name="MSIP_Label_2b30ed1b-e95f-40b5-af89-828263f287a7_ActionId">
    <vt:lpwstr>950d3dd6-d798-4392-8b13-9048e9c42005</vt:lpwstr>
  </property>
  <property fmtid="{D5CDD505-2E9C-101B-9397-08002B2CF9AE}" pid="8" name="MSIP_Label_2b30ed1b-e95f-40b5-af89-828263f287a7_ContentBits">
    <vt:lpwstr>0</vt:lpwstr>
  </property>
  <property fmtid="{D5CDD505-2E9C-101B-9397-08002B2CF9AE}" pid="9" name="MSIP_Label_2fd53d93-3f4c-4b90-b511-bd6bdbb4fba9_Enabled">
    <vt:lpwstr>true</vt:lpwstr>
  </property>
  <property fmtid="{D5CDD505-2E9C-101B-9397-08002B2CF9AE}" pid="10" name="MSIP_Label_2fd53d93-3f4c-4b90-b511-bd6bdbb4fba9_SetDate">
    <vt:lpwstr>2021-11-03T18:25:24Z</vt:lpwstr>
  </property>
  <property fmtid="{D5CDD505-2E9C-101B-9397-08002B2CF9AE}" pid="11" name="MSIP_Label_2fd53d93-3f4c-4b90-b511-bd6bdbb4fba9_Method">
    <vt:lpwstr>Standard</vt:lpwstr>
  </property>
  <property fmtid="{D5CDD505-2E9C-101B-9397-08002B2CF9AE}" pid="12" name="MSIP_Label_2fd53d93-3f4c-4b90-b511-bd6bdbb4fba9_Name">
    <vt:lpwstr>2fd53d93-3f4c-4b90-b511-bd6bdbb4fba9</vt:lpwstr>
  </property>
  <property fmtid="{D5CDD505-2E9C-101B-9397-08002B2CF9AE}" pid="13" name="MSIP_Label_2fd53d93-3f4c-4b90-b511-bd6bdbb4fba9_SiteId">
    <vt:lpwstr>d852d5cd-724c-4128-8812-ffa5db3f8507</vt:lpwstr>
  </property>
  <property fmtid="{D5CDD505-2E9C-101B-9397-08002B2CF9AE}" pid="14" name="MSIP_Label_2fd53d93-3f4c-4b90-b511-bd6bdbb4fba9_ActionId">
    <vt:lpwstr>ef711c09-111a-4c96-90d0-c9066bf3b394</vt:lpwstr>
  </property>
  <property fmtid="{D5CDD505-2E9C-101B-9397-08002B2CF9AE}" pid="15" name="MSIP_Label_2fd53d93-3f4c-4b90-b511-bd6bdbb4fba9_ContentBits">
    <vt:lpwstr>0</vt:lpwstr>
  </property>
</Properties>
</file>